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4"/>
  </p:sldMasterIdLst>
  <p:notesMasterIdLst>
    <p:notesMasterId r:id="rId14"/>
  </p:notesMasterIdLst>
  <p:sldIdLst>
    <p:sldId id="264" r:id="rId5"/>
    <p:sldId id="266" r:id="rId6"/>
    <p:sldId id="257" r:id="rId7"/>
    <p:sldId id="260" r:id="rId8"/>
    <p:sldId id="269" r:id="rId9"/>
    <p:sldId id="267" r:id="rId10"/>
    <p:sldId id="271" r:id="rId11"/>
    <p:sldId id="26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D32"/>
    <a:srgbClr val="6495ED"/>
    <a:srgbClr val="FFFFFF"/>
    <a:srgbClr val="228B22"/>
    <a:srgbClr val="483D8B"/>
    <a:srgbClr val="DC143C"/>
    <a:srgbClr val="F7F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5033" autoAdjust="0"/>
  </p:normalViewPr>
  <p:slideViewPr>
    <p:cSldViewPr snapToGrid="0">
      <p:cViewPr varScale="1">
        <p:scale>
          <a:sx n="107" d="100"/>
          <a:sy n="107" d="100"/>
        </p:scale>
        <p:origin x="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4116A-D793-4A1F-98A3-9212812EC10F}"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18982-2769-4031-8496-308E0D01A0A9}" type="slidenum">
              <a:rPr lang="en-US" smtClean="0"/>
              <a:t>‹#›</a:t>
            </a:fld>
            <a:endParaRPr lang="en-US"/>
          </a:p>
        </p:txBody>
      </p:sp>
    </p:spTree>
    <p:extLst>
      <p:ext uri="{BB962C8B-B14F-4D97-AF65-F5344CB8AC3E}">
        <p14:creationId xmlns:p14="http://schemas.microsoft.com/office/powerpoint/2010/main" val="33321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molecular cloud. </a:t>
            </a:r>
            <a:r>
              <a:rPr lang="en-US" dirty="0" err="1"/>
              <a:t>prestellar</a:t>
            </a:r>
            <a:r>
              <a:rPr lang="en-US" dirty="0"/>
              <a:t> core is the first observable phase of star formation. Point out difference between protostar in scuba image vs </a:t>
            </a:r>
            <a:r>
              <a:rPr lang="en-US" dirty="0" err="1"/>
              <a:t>prestellar</a:t>
            </a:r>
            <a:r>
              <a:rPr lang="en-US" dirty="0"/>
              <a:t> core.</a:t>
            </a:r>
          </a:p>
        </p:txBody>
      </p:sp>
      <p:sp>
        <p:nvSpPr>
          <p:cNvPr id="4" name="Slide Number Placeholder 3"/>
          <p:cNvSpPr>
            <a:spLocks noGrp="1"/>
          </p:cNvSpPr>
          <p:nvPr>
            <p:ph type="sldNum" sz="quarter" idx="5"/>
          </p:nvPr>
        </p:nvSpPr>
        <p:spPr/>
        <p:txBody>
          <a:bodyPr/>
          <a:lstStyle/>
          <a:p>
            <a:fld id="{50918982-2769-4031-8496-308E0D01A0A9}" type="slidenum">
              <a:rPr lang="en-US" smtClean="0"/>
              <a:t>2</a:t>
            </a:fld>
            <a:endParaRPr lang="en-US"/>
          </a:p>
        </p:txBody>
      </p:sp>
    </p:spTree>
    <p:extLst>
      <p:ext uri="{BB962C8B-B14F-4D97-AF65-F5344CB8AC3E}">
        <p14:creationId xmlns:p14="http://schemas.microsoft.com/office/powerpoint/2010/main" val="305503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Deuterium, dense gas tracer (we care about cold, dense tracers, but there are tracers for lots of environments)</a:t>
            </a:r>
          </a:p>
        </p:txBody>
      </p:sp>
      <p:sp>
        <p:nvSpPr>
          <p:cNvPr id="4" name="Slide Number Placeholder 3"/>
          <p:cNvSpPr>
            <a:spLocks noGrp="1"/>
          </p:cNvSpPr>
          <p:nvPr>
            <p:ph type="sldNum" sz="quarter" idx="5"/>
          </p:nvPr>
        </p:nvSpPr>
        <p:spPr/>
        <p:txBody>
          <a:bodyPr/>
          <a:lstStyle/>
          <a:p>
            <a:fld id="{50918982-2769-4031-8496-308E0D01A0A9}" type="slidenum">
              <a:rPr lang="en-US" smtClean="0"/>
              <a:t>3</a:t>
            </a:fld>
            <a:endParaRPr lang="en-US"/>
          </a:p>
        </p:txBody>
      </p:sp>
    </p:spTree>
    <p:extLst>
      <p:ext uri="{BB962C8B-B14F-4D97-AF65-F5344CB8AC3E}">
        <p14:creationId xmlns:p14="http://schemas.microsoft.com/office/powerpoint/2010/main" val="321311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Explain symmetry plane, explain how all ortho states are symmetric and para is antisymmetric. Because there are three states to one para state, if we are working with pure statistics, there should be 3:1 ortho to para molecules in a </a:t>
            </a:r>
            <a:r>
              <a:rPr lang="en-US" sz="1200" dirty="0" err="1"/>
              <a:t>prestellar</a:t>
            </a:r>
            <a:r>
              <a:rPr lang="en-US" sz="1200" dirty="0"/>
              <a:t> core. rotational trans are either ortho or para</a:t>
            </a:r>
            <a:endParaRPr lang="en-US" dirty="0"/>
          </a:p>
        </p:txBody>
      </p:sp>
      <p:sp>
        <p:nvSpPr>
          <p:cNvPr id="4" name="Slide Number Placeholder 3"/>
          <p:cNvSpPr>
            <a:spLocks noGrp="1"/>
          </p:cNvSpPr>
          <p:nvPr>
            <p:ph type="sldNum" sz="quarter" idx="5"/>
          </p:nvPr>
        </p:nvSpPr>
        <p:spPr/>
        <p:txBody>
          <a:bodyPr/>
          <a:lstStyle/>
          <a:p>
            <a:fld id="{50918982-2769-4031-8496-308E0D01A0A9}" type="slidenum">
              <a:rPr lang="en-US" smtClean="0"/>
              <a:t>4</a:t>
            </a:fld>
            <a:endParaRPr lang="en-US"/>
          </a:p>
        </p:txBody>
      </p:sp>
    </p:spTree>
    <p:extLst>
      <p:ext uri="{BB962C8B-B14F-4D97-AF65-F5344CB8AC3E}">
        <p14:creationId xmlns:p14="http://schemas.microsoft.com/office/powerpoint/2010/main" val="48629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Explain difference between spin scrambling and proton hop. We want to find out which it is because if it is spin scrambling, it will be a useful way to determine how old a core is. We like this molecule because the frequencies are really close to each other, so we can observe at the same time which removes a lot of systematic error.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18982-2769-4031-8496-308E0D01A0A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07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observed at the </a:t>
            </a:r>
            <a:r>
              <a:rPr lang="en-US" dirty="0" err="1"/>
              <a:t>smt</a:t>
            </a:r>
            <a:r>
              <a:rPr lang="en-US" dirty="0"/>
              <a:t>! These are the spectra we got for two of our strongest cores. Point out that the peaks are at ~0.3K, hence the long integration time. It is amazing that we can see this at all- super cold. </a:t>
            </a:r>
          </a:p>
        </p:txBody>
      </p:sp>
      <p:sp>
        <p:nvSpPr>
          <p:cNvPr id="4" name="Slide Number Placeholder 3"/>
          <p:cNvSpPr>
            <a:spLocks noGrp="1"/>
          </p:cNvSpPr>
          <p:nvPr>
            <p:ph type="sldNum" sz="quarter" idx="5"/>
          </p:nvPr>
        </p:nvSpPr>
        <p:spPr/>
        <p:txBody>
          <a:bodyPr/>
          <a:lstStyle/>
          <a:p>
            <a:fld id="{50918982-2769-4031-8496-308E0D01A0A9}" type="slidenum">
              <a:rPr lang="en-US" smtClean="0"/>
              <a:t>6</a:t>
            </a:fld>
            <a:endParaRPr lang="en-US"/>
          </a:p>
        </p:txBody>
      </p:sp>
    </p:spTree>
    <p:extLst>
      <p:ext uri="{BB962C8B-B14F-4D97-AF65-F5344CB8AC3E}">
        <p14:creationId xmlns:p14="http://schemas.microsoft.com/office/powerpoint/2010/main" val="93019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Hpol has a vignetting issue that we know about, but the lower ratio and smaller error bars are concerning. We tried lots of different variables to see if we could constrain why </a:t>
            </a:r>
            <a:r>
              <a:rPr lang="en-US" dirty="0" err="1"/>
              <a:t>hpol</a:t>
            </a:r>
            <a:r>
              <a:rPr lang="en-US" dirty="0"/>
              <a:t> was so different than </a:t>
            </a:r>
            <a:r>
              <a:rPr lang="en-US" dirty="0" err="1"/>
              <a:t>vpol</a:t>
            </a:r>
            <a:r>
              <a:rPr lang="en-US" dirty="0"/>
              <a:t> and we were unable to find something.</a:t>
            </a:r>
          </a:p>
        </p:txBody>
      </p:sp>
      <p:sp>
        <p:nvSpPr>
          <p:cNvPr id="4" name="Slide Number Placeholder 3"/>
          <p:cNvSpPr>
            <a:spLocks noGrp="1"/>
          </p:cNvSpPr>
          <p:nvPr>
            <p:ph type="sldNum" sz="quarter" idx="5"/>
          </p:nvPr>
        </p:nvSpPr>
        <p:spPr/>
        <p:txBody>
          <a:bodyPr/>
          <a:lstStyle/>
          <a:p>
            <a:fld id="{50918982-2769-4031-8496-308E0D01A0A9}" type="slidenum">
              <a:rPr lang="en-US" smtClean="0"/>
              <a:t>7</a:t>
            </a:fld>
            <a:endParaRPr lang="en-US"/>
          </a:p>
        </p:txBody>
      </p:sp>
    </p:spTree>
    <p:extLst>
      <p:ext uri="{BB962C8B-B14F-4D97-AF65-F5344CB8AC3E}">
        <p14:creationId xmlns:p14="http://schemas.microsoft.com/office/powerpoint/2010/main" val="125815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18982-2769-4031-8496-308E0D01A0A9}" type="slidenum">
              <a:rPr lang="en-US" smtClean="0"/>
              <a:t>9</a:t>
            </a:fld>
            <a:endParaRPr lang="en-US"/>
          </a:p>
        </p:txBody>
      </p:sp>
    </p:spTree>
    <p:extLst>
      <p:ext uri="{BB962C8B-B14F-4D97-AF65-F5344CB8AC3E}">
        <p14:creationId xmlns:p14="http://schemas.microsoft.com/office/powerpoint/2010/main" val="32250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83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58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8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54636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9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73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29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76939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2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4/9/2024</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1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4/9/2024</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156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5.svg"/><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12"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alaxy with stars and clouds&#10;&#10;Description automatically generated with medium confidence">
            <a:extLst>
              <a:ext uri="{FF2B5EF4-FFF2-40B4-BE49-F238E27FC236}">
                <a16:creationId xmlns:a16="http://schemas.microsoft.com/office/drawing/2014/main" id="{FF6BEE54-1763-4F8A-8E08-C752D9298F82}"/>
              </a:ext>
            </a:extLst>
          </p:cNvPr>
          <p:cNvPicPr>
            <a:picLocks noChangeAspect="1"/>
          </p:cNvPicPr>
          <p:nvPr/>
        </p:nvPicPr>
        <p:blipFill rotWithShape="1">
          <a:blip r:embed="rId2">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65" name="Rectangle 64">
            <a:extLst>
              <a:ext uri="{FF2B5EF4-FFF2-40B4-BE49-F238E27FC236}">
                <a16:creationId xmlns:a16="http://schemas.microsoft.com/office/drawing/2014/main" id="{0201E0F5-610E-4FD9-AB5E-070695DB1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90322" y="1290319"/>
            <a:ext cx="6858002" cy="4277360"/>
          </a:xfrm>
          <a:prstGeom prst="rect">
            <a:avLst/>
          </a:prstGeom>
          <a:gradFill flip="none" rotWithShape="1">
            <a:gsLst>
              <a:gs pos="0">
                <a:srgbClr val="000000">
                  <a:alpha val="0"/>
                </a:srgbClr>
              </a:gs>
              <a:gs pos="43000">
                <a:srgbClr val="000000">
                  <a:alpha val="23000"/>
                </a:srgbClr>
              </a:gs>
              <a:gs pos="100000">
                <a:srgbClr val="000000">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7BCAA0D-5EB2-4E14-BDFE-07A3F3504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0937" y="446946"/>
            <a:ext cx="6858002" cy="5964106"/>
          </a:xfrm>
          <a:prstGeom prst="rect">
            <a:avLst/>
          </a:prstGeom>
          <a:gradFill flip="none" rotWithShape="1">
            <a:gsLst>
              <a:gs pos="0">
                <a:srgbClr val="000000">
                  <a:alpha val="0"/>
                </a:srgbClr>
              </a:gs>
              <a:gs pos="49000">
                <a:srgbClr val="000000">
                  <a:alpha val="23000"/>
                </a:srgbClr>
              </a:gs>
              <a:gs pos="100000">
                <a:srgbClr val="000000">
                  <a:alpha val="4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2EAC1-6C17-1948-4471-51871026405F}"/>
              </a:ext>
            </a:extLst>
          </p:cNvPr>
          <p:cNvSpPr>
            <a:spLocks noGrp="1"/>
          </p:cNvSpPr>
          <p:nvPr>
            <p:ph type="ctrTitle"/>
          </p:nvPr>
        </p:nvSpPr>
        <p:spPr>
          <a:xfrm>
            <a:off x="2998033" y="1872363"/>
            <a:ext cx="8663976" cy="4135529"/>
          </a:xfrm>
        </p:spPr>
        <p:txBody>
          <a:bodyPr anchor="b">
            <a:normAutofit/>
          </a:bodyPr>
          <a:lstStyle/>
          <a:p>
            <a:pPr algn="r"/>
            <a:r>
              <a:rPr lang="en-US" sz="6000" b="1" dirty="0">
                <a:solidFill>
                  <a:srgbClr val="FFFFFF"/>
                </a:solidFill>
              </a:rPr>
              <a:t>A Survey of NH</a:t>
            </a:r>
            <a:r>
              <a:rPr lang="en-US" sz="6000" b="1" baseline="-25000" dirty="0">
                <a:solidFill>
                  <a:srgbClr val="FFFFFF"/>
                </a:solidFill>
              </a:rPr>
              <a:t>2</a:t>
            </a:r>
            <a:r>
              <a:rPr lang="en-US" sz="6000" b="1" dirty="0">
                <a:solidFill>
                  <a:srgbClr val="FFFFFF"/>
                </a:solidFill>
              </a:rPr>
              <a:t>D in </a:t>
            </a:r>
            <a:r>
              <a:rPr lang="en-US" sz="6000" b="1" dirty="0" err="1">
                <a:solidFill>
                  <a:srgbClr val="FFFFFF"/>
                </a:solidFill>
              </a:rPr>
              <a:t>Prestellar</a:t>
            </a:r>
            <a:r>
              <a:rPr lang="en-US" sz="6000" b="1" dirty="0">
                <a:solidFill>
                  <a:srgbClr val="FFFFFF"/>
                </a:solidFill>
              </a:rPr>
              <a:t> Cores in the Taurus Molecular Cloud</a:t>
            </a:r>
          </a:p>
        </p:txBody>
      </p:sp>
      <p:sp>
        <p:nvSpPr>
          <p:cNvPr id="3" name="Subtitle 2">
            <a:extLst>
              <a:ext uri="{FF2B5EF4-FFF2-40B4-BE49-F238E27FC236}">
                <a16:creationId xmlns:a16="http://schemas.microsoft.com/office/drawing/2014/main" id="{C17C388B-EFCD-2469-1F8F-AE3C10727CE0}"/>
              </a:ext>
            </a:extLst>
          </p:cNvPr>
          <p:cNvSpPr>
            <a:spLocks noGrp="1"/>
          </p:cNvSpPr>
          <p:nvPr>
            <p:ph type="subTitle" idx="1"/>
          </p:nvPr>
        </p:nvSpPr>
        <p:spPr>
          <a:xfrm>
            <a:off x="565874" y="608356"/>
            <a:ext cx="6119968" cy="858747"/>
          </a:xfrm>
        </p:spPr>
        <p:txBody>
          <a:bodyPr anchor="t">
            <a:normAutofit/>
          </a:bodyPr>
          <a:lstStyle/>
          <a:p>
            <a:r>
              <a:rPr lang="en-US" b="1" dirty="0">
                <a:solidFill>
                  <a:srgbClr val="FFFFFF"/>
                </a:solidFill>
              </a:rPr>
              <a:t>Aurora Wilde</a:t>
            </a:r>
          </a:p>
          <a:p>
            <a:r>
              <a:rPr lang="en-US" b="1" dirty="0">
                <a:solidFill>
                  <a:srgbClr val="FFFFFF"/>
                </a:solidFill>
              </a:rPr>
              <a:t>Mentor: Dr. Yancy Shirley</a:t>
            </a:r>
          </a:p>
        </p:txBody>
      </p:sp>
      <p:cxnSp>
        <p:nvCxnSpPr>
          <p:cNvPr id="69" name="Straight Connector 68">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74"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74"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9F72F1-53D8-5629-5A16-56FAF08B52E1}"/>
              </a:ext>
            </a:extLst>
          </p:cNvPr>
          <p:cNvGrpSpPr/>
          <p:nvPr/>
        </p:nvGrpSpPr>
        <p:grpSpPr>
          <a:xfrm>
            <a:off x="9648357" y="5860026"/>
            <a:ext cx="2043967" cy="833083"/>
            <a:chOff x="9288597" y="5823568"/>
            <a:chExt cx="2490795" cy="1034432"/>
          </a:xfrm>
        </p:grpSpPr>
        <p:pic>
          <p:nvPicPr>
            <p:cNvPr id="1026" name="Picture 2">
              <a:extLst>
                <a:ext uri="{FF2B5EF4-FFF2-40B4-BE49-F238E27FC236}">
                  <a16:creationId xmlns:a16="http://schemas.microsoft.com/office/drawing/2014/main" id="{9FCE1037-9D1E-4DA1-01F2-D618D513C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CA4687-4F95-4AA9-9145-6EF08A73B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434EDCEE-D448-805E-FB11-18319CE3A0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34476" y="5977043"/>
              <a:ext cx="744916" cy="688752"/>
            </a:xfrm>
            <a:prstGeom prst="rect">
              <a:avLst/>
            </a:prstGeom>
          </p:spPr>
        </p:pic>
      </p:grpSp>
      <p:sp>
        <p:nvSpPr>
          <p:cNvPr id="10" name="TextBox 9">
            <a:extLst>
              <a:ext uri="{FF2B5EF4-FFF2-40B4-BE49-F238E27FC236}">
                <a16:creationId xmlns:a16="http://schemas.microsoft.com/office/drawing/2014/main" id="{4537D272-64E9-EFCD-D0FD-96938B726FF5}"/>
              </a:ext>
            </a:extLst>
          </p:cNvPr>
          <p:cNvSpPr txBox="1"/>
          <p:nvPr/>
        </p:nvSpPr>
        <p:spPr>
          <a:xfrm>
            <a:off x="10318674" y="6572573"/>
            <a:ext cx="6132442" cy="215444"/>
          </a:xfrm>
          <a:prstGeom prst="rect">
            <a:avLst/>
          </a:prstGeom>
          <a:noFill/>
        </p:spPr>
        <p:txBody>
          <a:bodyPr wrap="square">
            <a:spAutoFit/>
          </a:bodyPr>
          <a:lstStyle/>
          <a:p>
            <a:r>
              <a:rPr lang="en-US" sz="800" dirty="0">
                <a:solidFill>
                  <a:schemeClr val="bg1"/>
                </a:solidFill>
              </a:rPr>
              <a:t>Image Credit: S. Ziegenbalg</a:t>
            </a:r>
          </a:p>
        </p:txBody>
      </p:sp>
    </p:spTree>
    <p:extLst>
      <p:ext uri="{BB962C8B-B14F-4D97-AF65-F5344CB8AC3E}">
        <p14:creationId xmlns:p14="http://schemas.microsoft.com/office/powerpoint/2010/main" val="289763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38DCE96-7143-596F-193D-9E7490030B77}"/>
              </a:ext>
            </a:extLst>
          </p:cNvPr>
          <p:cNvGrpSpPr/>
          <p:nvPr/>
        </p:nvGrpSpPr>
        <p:grpSpPr>
          <a:xfrm>
            <a:off x="-1" y="10"/>
            <a:ext cx="12192001" cy="6857989"/>
            <a:chOff x="-1" y="10"/>
            <a:chExt cx="12192001" cy="6857989"/>
          </a:xfrm>
        </p:grpSpPr>
        <p:pic>
          <p:nvPicPr>
            <p:cNvPr id="5" name="Picture 4" descr="A galaxy with stars and clouds&#10;&#10;Description automatically generated with medium confidence">
              <a:extLst>
                <a:ext uri="{FF2B5EF4-FFF2-40B4-BE49-F238E27FC236}">
                  <a16:creationId xmlns:a16="http://schemas.microsoft.com/office/drawing/2014/main" id="{5174D165-0DAA-0A4A-6E21-F90EF076676D}"/>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7" name="Rectangle 6">
              <a:extLst>
                <a:ext uri="{FF2B5EF4-FFF2-40B4-BE49-F238E27FC236}">
                  <a16:creationId xmlns:a16="http://schemas.microsoft.com/office/drawing/2014/main" id="{45547E58-A1DE-44E1-AE6D-79637A7A66B2}"/>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237FD9-1589-BA71-ADCA-E18CADF78047}"/>
              </a:ext>
            </a:extLst>
          </p:cNvPr>
          <p:cNvSpPr>
            <a:spLocks noGrp="1"/>
          </p:cNvSpPr>
          <p:nvPr>
            <p:ph type="title"/>
          </p:nvPr>
        </p:nvSpPr>
        <p:spPr>
          <a:xfrm>
            <a:off x="521208" y="786384"/>
            <a:ext cx="3509192" cy="2008193"/>
          </a:xfrm>
        </p:spPr>
        <p:txBody>
          <a:bodyPr vert="horz" lIns="91440" tIns="45720" rIns="91440" bIns="45720" rtlCol="0" anchor="t">
            <a:normAutofit/>
          </a:bodyPr>
          <a:lstStyle/>
          <a:p>
            <a:r>
              <a:rPr lang="en-US" dirty="0" err="1"/>
              <a:t>Prestellar</a:t>
            </a:r>
            <a:r>
              <a:rPr lang="en-US" dirty="0"/>
              <a:t> Cores</a:t>
            </a:r>
          </a:p>
        </p:txBody>
      </p:sp>
      <p:cxnSp>
        <p:nvCxnSpPr>
          <p:cNvPr id="13" name="Straight Connector 12">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EFC2B4-C3EF-9D26-6619-97D579D1C950}"/>
              </a:ext>
            </a:extLst>
          </p:cNvPr>
          <p:cNvSpPr txBox="1"/>
          <p:nvPr/>
        </p:nvSpPr>
        <p:spPr>
          <a:xfrm>
            <a:off x="571502" y="3066892"/>
            <a:ext cx="3276598" cy="2856476"/>
          </a:xfrm>
          <a:prstGeom prst="rect">
            <a:avLst/>
          </a:prstGeom>
        </p:spPr>
        <p:txBody>
          <a:bodyPr vert="horz" lIns="91440" tIns="45720" rIns="91440" bIns="45720" rtlCol="0" anchor="b">
            <a:normAutofit/>
          </a:bodyPr>
          <a:lstStyle/>
          <a:p>
            <a:pPr indent="-228600">
              <a:lnSpc>
                <a:spcPct val="110000"/>
              </a:lnSpc>
              <a:spcAft>
                <a:spcPts val="600"/>
              </a:spcAft>
              <a:buSzPct val="80000"/>
            </a:pPr>
            <a:r>
              <a:rPr lang="en-US" sz="1500" b="1" i="1" dirty="0"/>
              <a:t>850 </a:t>
            </a:r>
            <a:r>
              <a:rPr lang="en-US" sz="1500" b="1" i="1" dirty="0">
                <a:latin typeface="Symbol" panose="05050102010706020507" pitchFamily="18" charset="2"/>
              </a:rPr>
              <a:t>m</a:t>
            </a:r>
            <a:r>
              <a:rPr lang="en-US" sz="1500" b="1" i="1" dirty="0"/>
              <a:t>m continuum image of the L1489 region using the SCUBA camera on the JCMT (</a:t>
            </a:r>
            <a:r>
              <a:rPr lang="en-US" sz="1500" b="1" i="1" dirty="0" err="1"/>
              <a:t>Submillimetre</a:t>
            </a:r>
            <a:r>
              <a:rPr lang="en-US" sz="1500" b="1" i="1" dirty="0"/>
              <a:t> Common-User Bolometer Array on the 15m James Clerk Maxwell Telescope on Mauna Kea) (Young et al. 2003). The small, bright object to the right is a protostar. The circled area is the FWHM and location of the SMT beam.</a:t>
            </a:r>
            <a:endParaRPr lang="en-US" sz="1500" b="1" dirty="0"/>
          </a:p>
        </p:txBody>
      </p:sp>
      <p:cxnSp>
        <p:nvCxnSpPr>
          <p:cNvPr id="15" name="Straight Connector 14">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88336"/>
            <a:ext cx="0" cy="569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red object&#10;&#10;Description automatically generated">
            <a:hlinkClick r:id="" action="ppaction://noaction" highlightClick="1"/>
            <a:extLst>
              <a:ext uri="{FF2B5EF4-FFF2-40B4-BE49-F238E27FC236}">
                <a16:creationId xmlns:a16="http://schemas.microsoft.com/office/drawing/2014/main" id="{3E4CF7A3-F311-ED92-35FA-F7E7E28BD8D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9116"/>
          <a:stretch/>
        </p:blipFill>
        <p:spPr>
          <a:xfrm>
            <a:off x="4699208" y="849338"/>
            <a:ext cx="6921292" cy="5158038"/>
          </a:xfrm>
          <a:prstGeom prst="rect">
            <a:avLst/>
          </a:prstGeom>
        </p:spPr>
      </p:pic>
      <p:cxnSp>
        <p:nvCxnSpPr>
          <p:cNvPr id="17" name="Straight Connector 1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4C48AA-2943-B68A-5600-07AF0A50C163}"/>
              </a:ext>
            </a:extLst>
          </p:cNvPr>
          <p:cNvGrpSpPr>
            <a:grpSpLocks noChangeAspect="1"/>
          </p:cNvGrpSpPr>
          <p:nvPr/>
        </p:nvGrpSpPr>
        <p:grpSpPr>
          <a:xfrm>
            <a:off x="10044584" y="5989320"/>
            <a:ext cx="1534227" cy="640080"/>
            <a:chOff x="9288597" y="5823568"/>
            <a:chExt cx="2490795" cy="1034432"/>
          </a:xfrm>
        </p:grpSpPr>
        <p:pic>
          <p:nvPicPr>
            <p:cNvPr id="9" name="Picture 2">
              <a:extLst>
                <a:ext uri="{FF2B5EF4-FFF2-40B4-BE49-F238E27FC236}">
                  <a16:creationId xmlns:a16="http://schemas.microsoft.com/office/drawing/2014/main" id="{048F3FB0-C22D-F29A-A706-7537F80D1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9FC94AB1-2D3D-9AF7-1389-AD566ADDB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DC721AB3-B35D-D387-3132-56B0106A1D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421897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F6CA71F0-99C4-8CD5-D289-4D82DB64D2B0}"/>
              </a:ext>
            </a:extLst>
          </p:cNvPr>
          <p:cNvGrpSpPr/>
          <p:nvPr/>
        </p:nvGrpSpPr>
        <p:grpSpPr>
          <a:xfrm>
            <a:off x="-1" y="10"/>
            <a:ext cx="12192001" cy="6857989"/>
            <a:chOff x="-1" y="10"/>
            <a:chExt cx="12192001" cy="6857989"/>
          </a:xfrm>
        </p:grpSpPr>
        <p:pic>
          <p:nvPicPr>
            <p:cNvPr id="28" name="Picture 27" descr="A galaxy with stars and clouds&#10;&#10;Description automatically generated with medium confidence">
              <a:extLst>
                <a:ext uri="{FF2B5EF4-FFF2-40B4-BE49-F238E27FC236}">
                  <a16:creationId xmlns:a16="http://schemas.microsoft.com/office/drawing/2014/main" id="{7B90F475-4B9D-141A-0A56-EE073E5431F8}"/>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30" name="Rectangle 29">
              <a:extLst>
                <a:ext uri="{FF2B5EF4-FFF2-40B4-BE49-F238E27FC236}">
                  <a16:creationId xmlns:a16="http://schemas.microsoft.com/office/drawing/2014/main" id="{C8674695-9604-9206-A575-07AC66AA8AF6}"/>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diagram of a molecule&#10;&#10;Description automatically generated with medium confidence">
            <a:extLst>
              <a:ext uri="{FF2B5EF4-FFF2-40B4-BE49-F238E27FC236}">
                <a16:creationId xmlns:a16="http://schemas.microsoft.com/office/drawing/2014/main" id="{628EB3E9-176D-C52E-A555-55C844F73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363" y="2364571"/>
            <a:ext cx="5831111" cy="3451437"/>
          </a:xfrm>
          <a:prstGeom prst="rect">
            <a:avLst/>
          </a:prstGeom>
        </p:spPr>
      </p:pic>
      <p:grpSp>
        <p:nvGrpSpPr>
          <p:cNvPr id="22" name="Group 21">
            <a:extLst>
              <a:ext uri="{FF2B5EF4-FFF2-40B4-BE49-F238E27FC236}">
                <a16:creationId xmlns:a16="http://schemas.microsoft.com/office/drawing/2014/main" id="{508DEC42-8278-659A-B8A7-5281902AE1F4}"/>
              </a:ext>
            </a:extLst>
          </p:cNvPr>
          <p:cNvGrpSpPr/>
          <p:nvPr/>
        </p:nvGrpSpPr>
        <p:grpSpPr>
          <a:xfrm>
            <a:off x="6991226" y="1987738"/>
            <a:ext cx="4325112" cy="4180973"/>
            <a:chOff x="6762626" y="1987738"/>
            <a:chExt cx="4325112" cy="4180973"/>
          </a:xfrm>
        </p:grpSpPr>
        <p:pic>
          <p:nvPicPr>
            <p:cNvPr id="15" name="Picture 14" descr="A diagram of a molecule&#10;&#10;Description automatically generated">
              <a:extLst>
                <a:ext uri="{FF2B5EF4-FFF2-40B4-BE49-F238E27FC236}">
                  <a16:creationId xmlns:a16="http://schemas.microsoft.com/office/drawing/2014/main" id="{FC536E40-6759-E028-D2D4-2BB37EE9099C}"/>
                </a:ext>
              </a:extLst>
            </p:cNvPr>
            <p:cNvPicPr>
              <a:picLocks noChangeAspect="1"/>
            </p:cNvPicPr>
            <p:nvPr/>
          </p:nvPicPr>
          <p:blipFill rotWithShape="1">
            <a:blip r:embed="rId5">
              <a:extLst>
                <a:ext uri="{28A0092B-C50C-407E-A947-70E740481C1C}">
                  <a14:useLocalDpi xmlns:a14="http://schemas.microsoft.com/office/drawing/2010/main" val="0"/>
                </a:ext>
              </a:extLst>
            </a:blip>
            <a:srcRect l="4989" t="23255" r="12786" b="8891"/>
            <a:stretch/>
          </p:blipFill>
          <p:spPr>
            <a:xfrm>
              <a:off x="6762626" y="1987738"/>
              <a:ext cx="4321452" cy="3566160"/>
            </a:xfrm>
            <a:prstGeom prst="rect">
              <a:avLst/>
            </a:prstGeom>
          </p:spPr>
        </p:pic>
        <p:sp>
          <p:nvSpPr>
            <p:cNvPr id="21" name="Rectangle 20">
              <a:extLst>
                <a:ext uri="{FF2B5EF4-FFF2-40B4-BE49-F238E27FC236}">
                  <a16:creationId xmlns:a16="http://schemas.microsoft.com/office/drawing/2014/main" id="{E5D179BD-BB32-2C99-E26F-E7FC7C24D595}"/>
                </a:ext>
              </a:extLst>
            </p:cNvPr>
            <p:cNvSpPr/>
            <p:nvPr/>
          </p:nvSpPr>
          <p:spPr>
            <a:xfrm>
              <a:off x="6762626" y="5209953"/>
              <a:ext cx="4325112" cy="9587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6C369A-6E09-CD42-F0AB-4519100F5AB3}"/>
                </a:ext>
              </a:extLst>
            </p:cNvPr>
            <p:cNvSpPr txBox="1"/>
            <p:nvPr/>
          </p:nvSpPr>
          <p:spPr>
            <a:xfrm>
              <a:off x="7149558" y="5273833"/>
              <a:ext cx="3547588" cy="830997"/>
            </a:xfrm>
            <a:prstGeom prst="rect">
              <a:avLst/>
            </a:prstGeom>
            <a:noFill/>
          </p:spPr>
          <p:txBody>
            <a:bodyPr wrap="square" rtlCol="0">
              <a:spAutoFit/>
            </a:bodyPr>
            <a:lstStyle/>
            <a:p>
              <a:pPr algn="ctr"/>
              <a:r>
                <a:rPr lang="en-US" sz="2400" b="1" dirty="0">
                  <a:ea typeface="Noto serif" panose="020F0502020204030204" pitchFamily="18" charset="0"/>
                  <a:cs typeface="Noto serif" panose="020F0502020204030204" pitchFamily="18" charset="0"/>
                </a:rPr>
                <a:t>Singly Deuterated Ammonia (NH</a:t>
              </a:r>
              <a:r>
                <a:rPr lang="en-US" sz="2400" b="1" baseline="-25000" dirty="0">
                  <a:ea typeface="Noto serif" panose="020F0502020204030204" pitchFamily="18" charset="0"/>
                  <a:cs typeface="Noto serif" panose="020F0502020204030204" pitchFamily="18" charset="0"/>
                </a:rPr>
                <a:t>2</a:t>
              </a:r>
              <a:r>
                <a:rPr lang="en-US" sz="2400" b="1" dirty="0">
                  <a:ea typeface="Noto serif" panose="020F0502020204030204" pitchFamily="18" charset="0"/>
                  <a:cs typeface="Noto serif" panose="020F0502020204030204" pitchFamily="18" charset="0"/>
                </a:rPr>
                <a:t>D)</a:t>
              </a:r>
            </a:p>
          </p:txBody>
        </p:sp>
      </p:grpSp>
      <p:sp>
        <p:nvSpPr>
          <p:cNvPr id="2" name="Title 1">
            <a:extLst>
              <a:ext uri="{FF2B5EF4-FFF2-40B4-BE49-F238E27FC236}">
                <a16:creationId xmlns:a16="http://schemas.microsoft.com/office/drawing/2014/main" id="{FA98D68A-BAD6-8942-304B-F61119EF1E23}"/>
              </a:ext>
            </a:extLst>
          </p:cNvPr>
          <p:cNvSpPr>
            <a:spLocks noGrp="1"/>
          </p:cNvSpPr>
          <p:nvPr>
            <p:ph type="title"/>
          </p:nvPr>
        </p:nvSpPr>
        <p:spPr/>
        <p:txBody>
          <a:bodyPr/>
          <a:lstStyle/>
          <a:p>
            <a:r>
              <a:rPr lang="en-US"/>
              <a:t>Dense Gas Tracers</a:t>
            </a:r>
            <a:endParaRPr lang="en-US" dirty="0"/>
          </a:p>
        </p:txBody>
      </p:sp>
      <p:cxnSp>
        <p:nvCxnSpPr>
          <p:cNvPr id="23" name="Straight Connector 22">
            <a:extLst>
              <a:ext uri="{FF2B5EF4-FFF2-40B4-BE49-F238E27FC236}">
                <a16:creationId xmlns:a16="http://schemas.microsoft.com/office/drawing/2014/main" id="{5CAAFD06-4E80-2494-2657-70AA80DEDF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5869" y="57612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39CDF3-BDE4-8B4B-864C-B4CBB5ABEFA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5869" y="188422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79345D-9772-6E6B-F9B6-58568317D13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5869" y="629112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531869-0217-B06D-583B-9B108D7C7ED9}"/>
              </a:ext>
            </a:extLst>
          </p:cNvPr>
          <p:cNvSpPr txBox="1"/>
          <p:nvPr/>
        </p:nvSpPr>
        <p:spPr>
          <a:xfrm>
            <a:off x="1335827" y="5043000"/>
            <a:ext cx="1706817" cy="461665"/>
          </a:xfrm>
          <a:prstGeom prst="rect">
            <a:avLst/>
          </a:prstGeom>
          <a:solidFill>
            <a:schemeClr val="bg1"/>
          </a:solidFill>
        </p:spPr>
        <p:txBody>
          <a:bodyPr wrap="square" rtlCol="0">
            <a:spAutoFit/>
          </a:bodyPr>
          <a:lstStyle/>
          <a:p>
            <a:pPr algn="ctr"/>
            <a:r>
              <a:rPr lang="en-US" sz="2400" b="1" dirty="0"/>
              <a:t>Hydrogen</a:t>
            </a:r>
            <a:endParaRPr lang="en-US" b="1" dirty="0"/>
          </a:p>
        </p:txBody>
      </p:sp>
      <p:sp>
        <p:nvSpPr>
          <p:cNvPr id="4" name="TextBox 3">
            <a:extLst>
              <a:ext uri="{FF2B5EF4-FFF2-40B4-BE49-F238E27FC236}">
                <a16:creationId xmlns:a16="http://schemas.microsoft.com/office/drawing/2014/main" id="{E02A05F8-6E5A-A679-B868-E667F71F703E}"/>
              </a:ext>
            </a:extLst>
          </p:cNvPr>
          <p:cNvSpPr txBox="1"/>
          <p:nvPr/>
        </p:nvSpPr>
        <p:spPr>
          <a:xfrm>
            <a:off x="4399156" y="5043000"/>
            <a:ext cx="1706817" cy="461665"/>
          </a:xfrm>
          <a:prstGeom prst="rect">
            <a:avLst/>
          </a:prstGeom>
          <a:solidFill>
            <a:schemeClr val="bg1"/>
          </a:solidFill>
        </p:spPr>
        <p:txBody>
          <a:bodyPr wrap="square" rtlCol="0">
            <a:spAutoFit/>
          </a:bodyPr>
          <a:lstStyle/>
          <a:p>
            <a:pPr algn="ctr"/>
            <a:r>
              <a:rPr lang="en-US" sz="2400" b="1" dirty="0"/>
              <a:t>Deuterium</a:t>
            </a:r>
            <a:endParaRPr lang="en-US" b="1" dirty="0"/>
          </a:p>
        </p:txBody>
      </p:sp>
      <p:grpSp>
        <p:nvGrpSpPr>
          <p:cNvPr id="9" name="Group 8">
            <a:extLst>
              <a:ext uri="{FF2B5EF4-FFF2-40B4-BE49-F238E27FC236}">
                <a16:creationId xmlns:a16="http://schemas.microsoft.com/office/drawing/2014/main" id="{47963692-877A-0F9E-9B63-EC830F7FD4D8}"/>
              </a:ext>
            </a:extLst>
          </p:cNvPr>
          <p:cNvGrpSpPr>
            <a:grpSpLocks noChangeAspect="1"/>
          </p:cNvGrpSpPr>
          <p:nvPr/>
        </p:nvGrpSpPr>
        <p:grpSpPr>
          <a:xfrm>
            <a:off x="10044584" y="5989320"/>
            <a:ext cx="1534227" cy="640080"/>
            <a:chOff x="9288597" y="5823568"/>
            <a:chExt cx="2490795" cy="1034432"/>
          </a:xfrm>
        </p:grpSpPr>
        <p:pic>
          <p:nvPicPr>
            <p:cNvPr id="10" name="Picture 2">
              <a:extLst>
                <a:ext uri="{FF2B5EF4-FFF2-40B4-BE49-F238E27FC236}">
                  <a16:creationId xmlns:a16="http://schemas.microsoft.com/office/drawing/2014/main" id="{48D2CE1A-35A0-D0EA-9F2D-CE864D446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3F79A1EE-AA3A-C437-1FE9-C94AFAEC51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85C2B910-213E-5506-B46A-1786D7023B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21306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047ADB4-236E-97D2-F8F0-89688E00C839}"/>
              </a:ext>
            </a:extLst>
          </p:cNvPr>
          <p:cNvGrpSpPr>
            <a:grpSpLocks noGrp="1" noUngrp="1" noRot="1" noMove="1" noResize="1"/>
          </p:cNvGrpSpPr>
          <p:nvPr/>
        </p:nvGrpSpPr>
        <p:grpSpPr>
          <a:xfrm>
            <a:off x="-1" y="10"/>
            <a:ext cx="12192001" cy="6857989"/>
            <a:chOff x="-1" y="10"/>
            <a:chExt cx="12192001" cy="6857989"/>
          </a:xfrm>
        </p:grpSpPr>
        <p:pic>
          <p:nvPicPr>
            <p:cNvPr id="35" name="Picture 34" descr="A galaxy with stars and clouds&#10;&#10;Description automatically generated with medium confidence">
              <a:extLst>
                <a:ext uri="{FF2B5EF4-FFF2-40B4-BE49-F238E27FC236}">
                  <a16:creationId xmlns:a16="http://schemas.microsoft.com/office/drawing/2014/main" id="{CE7D9B31-EA74-B7BB-4EC7-F7E9EE4B37C5}"/>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37" name="Rectangle 36">
              <a:extLst>
                <a:ext uri="{FF2B5EF4-FFF2-40B4-BE49-F238E27FC236}">
                  <a16:creationId xmlns:a16="http://schemas.microsoft.com/office/drawing/2014/main" id="{AD92B160-7220-2537-FEE9-E2595BFFC501}"/>
                </a:ext>
              </a:extLst>
            </p:cNvPr>
            <p:cNvSpPr>
              <a:spLocks noGrp="1" noRot="1" noMove="1" noResize="1" noEditPoints="1" noAdjustHandles="1" noChangeArrowheads="1" noChangeShapeType="1"/>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a:off x="6083782" y="61405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EA40C4-6B9E-4B9E-8CDF-A0C572462E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5869" y="62692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9A2A06-A424-4BBD-A8A4-293F16F1BE2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71501" y="6335742"/>
            <a:ext cx="110362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E458AAC-F667-498F-A263-A8C7AB4FC96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1819" y="174939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descr="A diagram of a plane&#10;&#10;Description automatically generated">
            <a:extLst>
              <a:ext uri="{FF2B5EF4-FFF2-40B4-BE49-F238E27FC236}">
                <a16:creationId xmlns:a16="http://schemas.microsoft.com/office/drawing/2014/main" id="{251E8952-0A92-F2B8-6084-42948E9DA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963" y="1874480"/>
            <a:ext cx="2148840" cy="2148840"/>
          </a:xfrm>
          <a:prstGeom prst="rect">
            <a:avLst/>
          </a:prstGeom>
        </p:spPr>
      </p:pic>
      <p:pic>
        <p:nvPicPr>
          <p:cNvPr id="47" name="Picture 46" descr="A diagram of a plane&#10;&#10;Description automatically generated">
            <a:extLst>
              <a:ext uri="{FF2B5EF4-FFF2-40B4-BE49-F238E27FC236}">
                <a16:creationId xmlns:a16="http://schemas.microsoft.com/office/drawing/2014/main" id="{3807F644-2015-7A0B-B493-6AFEF9BD4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423" y="1874480"/>
            <a:ext cx="2148840" cy="2148840"/>
          </a:xfrm>
          <a:prstGeom prst="rect">
            <a:avLst/>
          </a:prstGeom>
        </p:spPr>
      </p:pic>
      <p:grpSp>
        <p:nvGrpSpPr>
          <p:cNvPr id="54" name="Group 53">
            <a:extLst>
              <a:ext uri="{FF2B5EF4-FFF2-40B4-BE49-F238E27FC236}">
                <a16:creationId xmlns:a16="http://schemas.microsoft.com/office/drawing/2014/main" id="{A0D67E0F-4D83-6380-F6D8-CB5E83B05694}"/>
              </a:ext>
            </a:extLst>
          </p:cNvPr>
          <p:cNvGrpSpPr>
            <a:grpSpLocks noChangeAspect="1"/>
          </p:cNvGrpSpPr>
          <p:nvPr/>
        </p:nvGrpSpPr>
        <p:grpSpPr>
          <a:xfrm>
            <a:off x="740468" y="4114854"/>
            <a:ext cx="4714914" cy="2148840"/>
            <a:chOff x="6384431" y="615638"/>
            <a:chExt cx="5028733" cy="2291865"/>
          </a:xfrm>
        </p:grpSpPr>
        <p:sp>
          <p:nvSpPr>
            <p:cNvPr id="49" name="Rectangle 48">
              <a:extLst>
                <a:ext uri="{FF2B5EF4-FFF2-40B4-BE49-F238E27FC236}">
                  <a16:creationId xmlns:a16="http://schemas.microsoft.com/office/drawing/2014/main" id="{EB6F2C48-BE16-E570-ACAA-F077DF9C391C}"/>
                </a:ext>
              </a:extLst>
            </p:cNvPr>
            <p:cNvSpPr/>
            <p:nvPr/>
          </p:nvSpPr>
          <p:spPr>
            <a:xfrm>
              <a:off x="7948138" y="618911"/>
              <a:ext cx="1956332" cy="228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1F73F46E-753A-516E-8D43-C71727AC529C}"/>
                </a:ext>
              </a:extLst>
            </p:cNvPr>
            <p:cNvSpPr txBox="1"/>
            <p:nvPr/>
          </p:nvSpPr>
          <p:spPr>
            <a:xfrm>
              <a:off x="8650990" y="1382585"/>
              <a:ext cx="623206" cy="769441"/>
            </a:xfrm>
            <a:prstGeom prst="rect">
              <a:avLst/>
            </a:prstGeom>
            <a:noFill/>
          </p:spPr>
          <p:txBody>
            <a:bodyPr wrap="square" rtlCol="0">
              <a:spAutoFit/>
            </a:bodyPr>
            <a:lstStyle/>
            <a:p>
              <a:r>
                <a:rPr lang="en-US" sz="4400" b="1" dirty="0">
                  <a:latin typeface="Amasis MT Pro Black" panose="020F0502020204030204" pitchFamily="18" charset="0"/>
                </a:rPr>
                <a:t>+</a:t>
              </a:r>
            </a:p>
          </p:txBody>
        </p:sp>
        <p:pic>
          <p:nvPicPr>
            <p:cNvPr id="45" name="Picture 44" descr="A diagram of a plane&#10;&#10;Description automatically generated">
              <a:extLst>
                <a:ext uri="{FF2B5EF4-FFF2-40B4-BE49-F238E27FC236}">
                  <a16:creationId xmlns:a16="http://schemas.microsoft.com/office/drawing/2014/main" id="{A0DE291B-0E76-2B35-1873-14862674E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164" y="615638"/>
              <a:ext cx="2286000" cy="2286000"/>
            </a:xfrm>
            <a:prstGeom prst="rect">
              <a:avLst/>
            </a:prstGeom>
          </p:spPr>
        </p:pic>
        <p:pic>
          <p:nvPicPr>
            <p:cNvPr id="48" name="Picture 47" descr="A diagram of a plane&#10;&#10;Description automatically generated">
              <a:extLst>
                <a:ext uri="{FF2B5EF4-FFF2-40B4-BE49-F238E27FC236}">
                  <a16:creationId xmlns:a16="http://schemas.microsoft.com/office/drawing/2014/main" id="{5681B177-E5C8-FE20-837E-12797CB2E0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431" y="621503"/>
              <a:ext cx="2286000" cy="2286000"/>
            </a:xfrm>
            <a:prstGeom prst="rect">
              <a:avLst/>
            </a:prstGeom>
          </p:spPr>
        </p:pic>
      </p:grpSp>
      <p:grpSp>
        <p:nvGrpSpPr>
          <p:cNvPr id="55" name="Group 54">
            <a:extLst>
              <a:ext uri="{FF2B5EF4-FFF2-40B4-BE49-F238E27FC236}">
                <a16:creationId xmlns:a16="http://schemas.microsoft.com/office/drawing/2014/main" id="{891B71D0-657B-2F67-2E81-F6B90FB77B3F}"/>
              </a:ext>
            </a:extLst>
          </p:cNvPr>
          <p:cNvGrpSpPr/>
          <p:nvPr/>
        </p:nvGrpSpPr>
        <p:grpSpPr>
          <a:xfrm>
            <a:off x="6391631" y="2968856"/>
            <a:ext cx="5029275" cy="2291995"/>
            <a:chOff x="6384431" y="2966755"/>
            <a:chExt cx="5029275" cy="2291995"/>
          </a:xfrm>
        </p:grpSpPr>
        <p:sp>
          <p:nvSpPr>
            <p:cNvPr id="53" name="Rectangle 52">
              <a:extLst>
                <a:ext uri="{FF2B5EF4-FFF2-40B4-BE49-F238E27FC236}">
                  <a16:creationId xmlns:a16="http://schemas.microsoft.com/office/drawing/2014/main" id="{D791B12B-7CCF-33F0-2712-E954B46326EA}"/>
                </a:ext>
              </a:extLst>
            </p:cNvPr>
            <p:cNvSpPr/>
            <p:nvPr/>
          </p:nvSpPr>
          <p:spPr>
            <a:xfrm>
              <a:off x="7903749" y="2966755"/>
              <a:ext cx="1956332" cy="228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TextBox 30">
              <a:extLst>
                <a:ext uri="{FF2B5EF4-FFF2-40B4-BE49-F238E27FC236}">
                  <a16:creationId xmlns:a16="http://schemas.microsoft.com/office/drawing/2014/main" id="{9B12F638-310D-245A-5523-44228AE958FE}"/>
                </a:ext>
              </a:extLst>
            </p:cNvPr>
            <p:cNvSpPr txBox="1"/>
            <p:nvPr/>
          </p:nvSpPr>
          <p:spPr>
            <a:xfrm>
              <a:off x="8678523" y="3712858"/>
              <a:ext cx="405466" cy="769441"/>
            </a:xfrm>
            <a:prstGeom prst="rect">
              <a:avLst/>
            </a:prstGeom>
            <a:noFill/>
          </p:spPr>
          <p:txBody>
            <a:bodyPr wrap="square" rtlCol="0">
              <a:spAutoFit/>
            </a:bodyPr>
            <a:lstStyle/>
            <a:p>
              <a:r>
                <a:rPr lang="en-US" sz="4400" b="1" dirty="0">
                  <a:latin typeface="Amasis MT Pro Black" panose="020F0502020204030204" pitchFamily="18" charset="0"/>
                </a:rPr>
                <a:t>-</a:t>
              </a:r>
            </a:p>
          </p:txBody>
        </p:sp>
        <p:pic>
          <p:nvPicPr>
            <p:cNvPr id="41" name="Picture 40" descr="A diagram of a plane&#10;&#10;Description automatically generated">
              <a:extLst>
                <a:ext uri="{FF2B5EF4-FFF2-40B4-BE49-F238E27FC236}">
                  <a16:creationId xmlns:a16="http://schemas.microsoft.com/office/drawing/2014/main" id="{31F8B4C7-0CA7-ED43-84FA-2D93AB8B71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4431" y="2972750"/>
              <a:ext cx="2286000" cy="2286000"/>
            </a:xfrm>
            <a:prstGeom prst="rect">
              <a:avLst/>
            </a:prstGeom>
          </p:spPr>
        </p:pic>
        <p:pic>
          <p:nvPicPr>
            <p:cNvPr id="52" name="Picture 51" descr="A diagram of a plane&#10;&#10;Description automatically generated">
              <a:extLst>
                <a:ext uri="{FF2B5EF4-FFF2-40B4-BE49-F238E27FC236}">
                  <a16:creationId xmlns:a16="http://schemas.microsoft.com/office/drawing/2014/main" id="{E6DCFCCD-3CBF-4E06-2D43-C997FE6629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706" y="2972750"/>
              <a:ext cx="2286000" cy="2286000"/>
            </a:xfrm>
            <a:prstGeom prst="rect">
              <a:avLst/>
            </a:prstGeom>
          </p:spPr>
        </p:pic>
      </p:grpSp>
      <p:sp>
        <p:nvSpPr>
          <p:cNvPr id="56" name="Title 1">
            <a:extLst>
              <a:ext uri="{FF2B5EF4-FFF2-40B4-BE49-F238E27FC236}">
                <a16:creationId xmlns:a16="http://schemas.microsoft.com/office/drawing/2014/main" id="{988847CD-C5BC-76A0-E868-FAD053F3509A}"/>
              </a:ext>
            </a:extLst>
          </p:cNvPr>
          <p:cNvSpPr>
            <a:spLocks noGrp="1"/>
          </p:cNvSpPr>
          <p:nvPr>
            <p:ph type="title"/>
          </p:nvPr>
        </p:nvSpPr>
        <p:spPr>
          <a:xfrm>
            <a:off x="571500" y="689289"/>
            <a:ext cx="3401200" cy="1084101"/>
          </a:xfrm>
        </p:spPr>
        <p:txBody>
          <a:bodyPr/>
          <a:lstStyle/>
          <a:p>
            <a:r>
              <a:rPr lang="en-US" dirty="0"/>
              <a:t>Ortho States:</a:t>
            </a:r>
          </a:p>
        </p:txBody>
      </p:sp>
      <p:sp>
        <p:nvSpPr>
          <p:cNvPr id="57" name="Title 1">
            <a:extLst>
              <a:ext uri="{FF2B5EF4-FFF2-40B4-BE49-F238E27FC236}">
                <a16:creationId xmlns:a16="http://schemas.microsoft.com/office/drawing/2014/main" id="{89E61C61-4A6B-8C4E-CE0B-09A6B38F8B4A}"/>
              </a:ext>
            </a:extLst>
          </p:cNvPr>
          <p:cNvSpPr txBox="1">
            <a:spLocks/>
          </p:cNvSpPr>
          <p:nvPr/>
        </p:nvSpPr>
        <p:spPr>
          <a:xfrm>
            <a:off x="6391631" y="665290"/>
            <a:ext cx="3401200" cy="108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a:lstStyle>
          <a:p>
            <a:r>
              <a:rPr lang="en-US" dirty="0"/>
              <a:t>Para States:</a:t>
            </a:r>
          </a:p>
        </p:txBody>
      </p:sp>
      <p:grpSp>
        <p:nvGrpSpPr>
          <p:cNvPr id="2" name="Group 1">
            <a:extLst>
              <a:ext uri="{FF2B5EF4-FFF2-40B4-BE49-F238E27FC236}">
                <a16:creationId xmlns:a16="http://schemas.microsoft.com/office/drawing/2014/main" id="{A9472ABE-4978-6AE2-8627-7C0BAACF1230}"/>
              </a:ext>
            </a:extLst>
          </p:cNvPr>
          <p:cNvGrpSpPr>
            <a:grpSpLocks noChangeAspect="1"/>
          </p:cNvGrpSpPr>
          <p:nvPr/>
        </p:nvGrpSpPr>
        <p:grpSpPr>
          <a:xfrm>
            <a:off x="10044584" y="5989320"/>
            <a:ext cx="1534227" cy="640080"/>
            <a:chOff x="9288597" y="5823568"/>
            <a:chExt cx="2490795" cy="1034432"/>
          </a:xfrm>
        </p:grpSpPr>
        <p:pic>
          <p:nvPicPr>
            <p:cNvPr id="3" name="Picture 2">
              <a:extLst>
                <a:ext uri="{FF2B5EF4-FFF2-40B4-BE49-F238E27FC236}">
                  <a16:creationId xmlns:a16="http://schemas.microsoft.com/office/drawing/2014/main" id="{E7B11D75-4F42-0890-E598-7C72F48F94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461DE273-7850-787C-DDE0-A88903026E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31415C80-8033-D347-EC13-248728319E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309567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63AB9E1-499E-41EB-A74E-905920CCD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pSp>
        <p:nvGrpSpPr>
          <p:cNvPr id="20" name="Group 19">
            <a:extLst>
              <a:ext uri="{FF2B5EF4-FFF2-40B4-BE49-F238E27FC236}">
                <a16:creationId xmlns:a16="http://schemas.microsoft.com/office/drawing/2014/main" id="{E87F715F-62AE-ED4A-1388-6FB33E73C713}"/>
              </a:ext>
            </a:extLst>
          </p:cNvPr>
          <p:cNvGrpSpPr/>
          <p:nvPr/>
        </p:nvGrpSpPr>
        <p:grpSpPr>
          <a:xfrm>
            <a:off x="-1" y="10"/>
            <a:ext cx="12192001" cy="6857989"/>
            <a:chOff x="-1" y="10"/>
            <a:chExt cx="12192001" cy="6857989"/>
          </a:xfrm>
        </p:grpSpPr>
        <p:pic>
          <p:nvPicPr>
            <p:cNvPr id="22" name="Picture 21" descr="A galaxy with stars and clouds&#10;&#10;Description automatically generated with medium confidence">
              <a:extLst>
                <a:ext uri="{FF2B5EF4-FFF2-40B4-BE49-F238E27FC236}">
                  <a16:creationId xmlns:a16="http://schemas.microsoft.com/office/drawing/2014/main" id="{CBF5E72E-9AB5-6174-344A-C4A5E2FEA794}"/>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24" name="Rectangle 23">
              <a:extLst>
                <a:ext uri="{FF2B5EF4-FFF2-40B4-BE49-F238E27FC236}">
                  <a16:creationId xmlns:a16="http://schemas.microsoft.com/office/drawing/2014/main" id="{0736EE5D-08DE-8886-AD72-44A8F88E9222}"/>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CEEA40C4-6B9E-4B9E-8CDF-A0C572462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57375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9A2A06-A424-4BBD-A8A4-293F16F1B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240579"/>
            <a:ext cx="110362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E458AAC-F667-498F-A263-A8C7AB4FC9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82B949-5D99-7557-F9B0-CF34FCA09CE0}"/>
              </a:ext>
            </a:extLst>
          </p:cNvPr>
          <p:cNvSpPr>
            <a:spLocks noGrp="1"/>
          </p:cNvSpPr>
          <p:nvPr>
            <p:ph type="title"/>
          </p:nvPr>
        </p:nvSpPr>
        <p:spPr>
          <a:xfrm>
            <a:off x="477434" y="5427136"/>
            <a:ext cx="7617917" cy="1582050"/>
          </a:xfrm>
        </p:spPr>
        <p:txBody>
          <a:bodyPr anchor="t">
            <a:normAutofit/>
          </a:bodyPr>
          <a:lstStyle/>
          <a:p>
            <a:r>
              <a:rPr lang="en-US" dirty="0"/>
              <a:t>Goals</a:t>
            </a:r>
          </a:p>
        </p:txBody>
      </p:sp>
      <p:pic>
        <p:nvPicPr>
          <p:cNvPr id="3" name="Picture 2">
            <a:extLst>
              <a:ext uri="{FF2B5EF4-FFF2-40B4-BE49-F238E27FC236}">
                <a16:creationId xmlns:a16="http://schemas.microsoft.com/office/drawing/2014/main" id="{C9A3CF57-BFE2-9651-E5C0-1FD08F0D68F8}"/>
              </a:ext>
            </a:extLst>
          </p:cNvPr>
          <p:cNvPicPr>
            <a:picLocks noChangeAspect="1"/>
          </p:cNvPicPr>
          <p:nvPr/>
        </p:nvPicPr>
        <p:blipFill>
          <a:blip r:embed="rId4"/>
          <a:stretch>
            <a:fillRect/>
          </a:stretch>
        </p:blipFill>
        <p:spPr>
          <a:xfrm>
            <a:off x="1168627" y="715651"/>
            <a:ext cx="4336349" cy="3989442"/>
          </a:xfrm>
          <a:prstGeom prst="rect">
            <a:avLst/>
          </a:prstGeom>
        </p:spPr>
      </p:pic>
      <p:sp>
        <p:nvSpPr>
          <p:cNvPr id="5" name="Content Placeholder 2">
            <a:extLst>
              <a:ext uri="{FF2B5EF4-FFF2-40B4-BE49-F238E27FC236}">
                <a16:creationId xmlns:a16="http://schemas.microsoft.com/office/drawing/2014/main" id="{77D1FF05-2A57-34AF-C63D-ADD03809FBE8}"/>
              </a:ext>
            </a:extLst>
          </p:cNvPr>
          <p:cNvSpPr>
            <a:spLocks noGrp="1"/>
          </p:cNvSpPr>
          <p:nvPr>
            <p:ph idx="1"/>
          </p:nvPr>
        </p:nvSpPr>
        <p:spPr>
          <a:xfrm>
            <a:off x="6598227" y="4795082"/>
            <a:ext cx="4425146" cy="335537"/>
          </a:xfrm>
        </p:spPr>
        <p:txBody>
          <a:bodyPr numCol="1" spcCol="914400" anchor="b">
            <a:normAutofit/>
          </a:bodyPr>
          <a:lstStyle/>
          <a:p>
            <a:pPr marL="0" lvl="1" indent="0" algn="ctr">
              <a:lnSpc>
                <a:spcPct val="110000"/>
              </a:lnSpc>
              <a:spcBef>
                <a:spcPts val="600"/>
              </a:spcBef>
              <a:buNone/>
            </a:pPr>
            <a:r>
              <a:rPr lang="en-US" sz="1100" dirty="0"/>
              <a:t>Energies of the lowest rotational levels of NHD2 (Harju et al. 2017). </a:t>
            </a:r>
          </a:p>
        </p:txBody>
      </p:sp>
      <p:sp>
        <p:nvSpPr>
          <p:cNvPr id="6" name="TextBox 5">
            <a:extLst>
              <a:ext uri="{FF2B5EF4-FFF2-40B4-BE49-F238E27FC236}">
                <a16:creationId xmlns:a16="http://schemas.microsoft.com/office/drawing/2014/main" id="{504F47F9-F39B-598F-5502-EF9A722E1800}"/>
              </a:ext>
            </a:extLst>
          </p:cNvPr>
          <p:cNvSpPr txBox="1"/>
          <p:nvPr/>
        </p:nvSpPr>
        <p:spPr>
          <a:xfrm>
            <a:off x="633593" y="4719578"/>
            <a:ext cx="5462407" cy="453073"/>
          </a:xfrm>
          <a:prstGeom prst="rect">
            <a:avLst/>
          </a:prstGeom>
          <a:noFill/>
        </p:spPr>
        <p:txBody>
          <a:bodyPr wrap="square">
            <a:spAutoFit/>
          </a:bodyPr>
          <a:lstStyle/>
          <a:p>
            <a:pPr marL="0" lvl="1" indent="0" algn="ctr">
              <a:lnSpc>
                <a:spcPct val="110000"/>
              </a:lnSpc>
              <a:spcBef>
                <a:spcPts val="600"/>
              </a:spcBef>
              <a:buNone/>
            </a:pPr>
            <a:r>
              <a:rPr lang="en-US" sz="1100" dirty="0"/>
              <a:t>Chemical model predictions of the ortho/para ratio evolution of ammonia </a:t>
            </a:r>
            <a:r>
              <a:rPr lang="en-US" sz="1100" dirty="0" err="1"/>
              <a:t>isotoplogues</a:t>
            </a:r>
            <a:r>
              <a:rPr lang="en-US" sz="1100" dirty="0"/>
              <a:t> for a </a:t>
            </a:r>
            <a:r>
              <a:rPr lang="en-US" sz="1100" dirty="0" err="1"/>
              <a:t>prestellar</a:t>
            </a:r>
            <a:r>
              <a:rPr lang="en-US" sz="1100" dirty="0"/>
              <a:t> core with a density of 10e5 cm−3 (</a:t>
            </a:r>
            <a:r>
              <a:rPr lang="en-US" sz="1100" dirty="0" err="1"/>
              <a:t>Sipilä</a:t>
            </a:r>
            <a:r>
              <a:rPr lang="en-US" sz="1100" dirty="0"/>
              <a:t> et al. 2019). </a:t>
            </a:r>
          </a:p>
        </p:txBody>
      </p:sp>
      <p:grpSp>
        <p:nvGrpSpPr>
          <p:cNvPr id="14" name="Group 13">
            <a:extLst>
              <a:ext uri="{FF2B5EF4-FFF2-40B4-BE49-F238E27FC236}">
                <a16:creationId xmlns:a16="http://schemas.microsoft.com/office/drawing/2014/main" id="{2767080A-1649-E383-6F86-24704C0A5254}"/>
              </a:ext>
            </a:extLst>
          </p:cNvPr>
          <p:cNvGrpSpPr/>
          <p:nvPr/>
        </p:nvGrpSpPr>
        <p:grpSpPr>
          <a:xfrm>
            <a:off x="6238837" y="741379"/>
            <a:ext cx="4986803" cy="3990485"/>
            <a:chOff x="6358711" y="744572"/>
            <a:chExt cx="4986803" cy="3990485"/>
          </a:xfrm>
        </p:grpSpPr>
        <p:pic>
          <p:nvPicPr>
            <p:cNvPr id="4" name="Picture 3">
              <a:extLst>
                <a:ext uri="{FF2B5EF4-FFF2-40B4-BE49-F238E27FC236}">
                  <a16:creationId xmlns:a16="http://schemas.microsoft.com/office/drawing/2014/main" id="{88CAE419-B483-1F2D-FE63-07C17A26DA12}"/>
                </a:ext>
              </a:extLst>
            </p:cNvPr>
            <p:cNvPicPr>
              <a:picLocks noChangeAspect="1"/>
            </p:cNvPicPr>
            <p:nvPr/>
          </p:nvPicPr>
          <p:blipFill>
            <a:blip r:embed="rId5"/>
            <a:stretch>
              <a:fillRect/>
            </a:stretch>
          </p:blipFill>
          <p:spPr>
            <a:xfrm>
              <a:off x="6358711" y="745615"/>
              <a:ext cx="4986803" cy="3989442"/>
            </a:xfrm>
            <a:prstGeom prst="rect">
              <a:avLst/>
            </a:prstGeom>
          </p:spPr>
        </p:pic>
        <p:sp>
          <p:nvSpPr>
            <p:cNvPr id="12" name="TextBox 11">
              <a:extLst>
                <a:ext uri="{FF2B5EF4-FFF2-40B4-BE49-F238E27FC236}">
                  <a16:creationId xmlns:a16="http://schemas.microsoft.com/office/drawing/2014/main" id="{61E319E2-EB7C-22F8-2168-FE310737D5AC}"/>
                </a:ext>
              </a:extLst>
            </p:cNvPr>
            <p:cNvSpPr txBox="1"/>
            <p:nvPr/>
          </p:nvSpPr>
          <p:spPr>
            <a:xfrm>
              <a:off x="10152143" y="745578"/>
              <a:ext cx="579971" cy="255197"/>
            </a:xfrm>
            <a:prstGeom prst="rect">
              <a:avLst/>
            </a:prstGeom>
            <a:solidFill>
              <a:schemeClr val="bg1"/>
            </a:solidFill>
          </p:spPr>
          <p:txBody>
            <a:bodyPr wrap="square" rtlCol="0">
              <a:spAutoFit/>
            </a:bodyPr>
            <a:lstStyle/>
            <a:p>
              <a:endParaRPr lang="en-US" b="1" dirty="0"/>
            </a:p>
          </p:txBody>
        </p:sp>
        <p:sp>
          <p:nvSpPr>
            <p:cNvPr id="13" name="TextBox 12">
              <a:extLst>
                <a:ext uri="{FF2B5EF4-FFF2-40B4-BE49-F238E27FC236}">
                  <a16:creationId xmlns:a16="http://schemas.microsoft.com/office/drawing/2014/main" id="{6FAE86F2-3378-7101-1C9D-9895987A8FC0}"/>
                </a:ext>
              </a:extLst>
            </p:cNvPr>
            <p:cNvSpPr txBox="1"/>
            <p:nvPr/>
          </p:nvSpPr>
          <p:spPr>
            <a:xfrm>
              <a:off x="8112285" y="744572"/>
              <a:ext cx="778931" cy="369332"/>
            </a:xfrm>
            <a:prstGeom prst="rect">
              <a:avLst/>
            </a:prstGeom>
            <a:solidFill>
              <a:schemeClr val="bg1"/>
            </a:solidFill>
          </p:spPr>
          <p:txBody>
            <a:bodyPr wrap="square" rtlCol="0">
              <a:spAutoFit/>
            </a:bodyPr>
            <a:lstStyle/>
            <a:p>
              <a:endParaRPr lang="en-US" b="1" dirty="0"/>
            </a:p>
          </p:txBody>
        </p:sp>
      </p:grpSp>
      <p:sp>
        <p:nvSpPr>
          <p:cNvPr id="7" name="TextBox 6">
            <a:extLst>
              <a:ext uri="{FF2B5EF4-FFF2-40B4-BE49-F238E27FC236}">
                <a16:creationId xmlns:a16="http://schemas.microsoft.com/office/drawing/2014/main" id="{F6FA9A06-A402-CC2F-0A57-BAD230DF2241}"/>
              </a:ext>
            </a:extLst>
          </p:cNvPr>
          <p:cNvSpPr txBox="1"/>
          <p:nvPr/>
        </p:nvSpPr>
        <p:spPr>
          <a:xfrm>
            <a:off x="7992411" y="719856"/>
            <a:ext cx="778931" cy="369332"/>
          </a:xfrm>
          <a:prstGeom prst="rect">
            <a:avLst/>
          </a:prstGeom>
          <a:noFill/>
        </p:spPr>
        <p:txBody>
          <a:bodyPr wrap="square" rtlCol="0">
            <a:spAutoFit/>
          </a:bodyPr>
          <a:lstStyle/>
          <a:p>
            <a:r>
              <a:rPr lang="en-US" b="1" dirty="0"/>
              <a:t>ortho</a:t>
            </a:r>
          </a:p>
        </p:txBody>
      </p:sp>
      <p:sp>
        <p:nvSpPr>
          <p:cNvPr id="15" name="TextBox 14">
            <a:extLst>
              <a:ext uri="{FF2B5EF4-FFF2-40B4-BE49-F238E27FC236}">
                <a16:creationId xmlns:a16="http://schemas.microsoft.com/office/drawing/2014/main" id="{66D7BF6A-A870-B421-B0F4-D07FD46C7D03}"/>
              </a:ext>
            </a:extLst>
          </p:cNvPr>
          <p:cNvSpPr txBox="1"/>
          <p:nvPr/>
        </p:nvSpPr>
        <p:spPr>
          <a:xfrm>
            <a:off x="9959596" y="679203"/>
            <a:ext cx="778931" cy="369332"/>
          </a:xfrm>
          <a:prstGeom prst="rect">
            <a:avLst/>
          </a:prstGeom>
          <a:noFill/>
        </p:spPr>
        <p:txBody>
          <a:bodyPr wrap="square" rtlCol="0">
            <a:spAutoFit/>
          </a:bodyPr>
          <a:lstStyle/>
          <a:p>
            <a:r>
              <a:rPr lang="en-US" b="1" dirty="0"/>
              <a:t>para</a:t>
            </a:r>
          </a:p>
        </p:txBody>
      </p:sp>
      <p:sp>
        <p:nvSpPr>
          <p:cNvPr id="8" name="TextBox 7">
            <a:extLst>
              <a:ext uri="{FF2B5EF4-FFF2-40B4-BE49-F238E27FC236}">
                <a16:creationId xmlns:a16="http://schemas.microsoft.com/office/drawing/2014/main" id="{48156F0F-CF03-844E-C88F-7A166CD6A506}"/>
              </a:ext>
            </a:extLst>
          </p:cNvPr>
          <p:cNvSpPr txBox="1"/>
          <p:nvPr/>
        </p:nvSpPr>
        <p:spPr>
          <a:xfrm>
            <a:off x="8311583" y="3198167"/>
            <a:ext cx="1077376" cy="584775"/>
          </a:xfrm>
          <a:prstGeom prst="rect">
            <a:avLst/>
          </a:prstGeom>
          <a:solidFill>
            <a:schemeClr val="bg1"/>
          </a:solidFill>
        </p:spPr>
        <p:txBody>
          <a:bodyPr wrap="square" rtlCol="0">
            <a:spAutoFit/>
          </a:bodyPr>
          <a:lstStyle/>
          <a:p>
            <a:r>
              <a:rPr lang="en-US" sz="1600" b="1" dirty="0"/>
              <a:t>332.781 GHz</a:t>
            </a:r>
          </a:p>
        </p:txBody>
      </p:sp>
      <p:sp>
        <p:nvSpPr>
          <p:cNvPr id="10" name="TextBox 9">
            <a:extLst>
              <a:ext uri="{FF2B5EF4-FFF2-40B4-BE49-F238E27FC236}">
                <a16:creationId xmlns:a16="http://schemas.microsoft.com/office/drawing/2014/main" id="{9C2D8557-FD4A-8276-7D2B-3A726E349954}"/>
              </a:ext>
            </a:extLst>
          </p:cNvPr>
          <p:cNvSpPr txBox="1"/>
          <p:nvPr/>
        </p:nvSpPr>
        <p:spPr>
          <a:xfrm>
            <a:off x="10199839" y="3198167"/>
            <a:ext cx="1025801" cy="584775"/>
          </a:xfrm>
          <a:prstGeom prst="rect">
            <a:avLst/>
          </a:prstGeom>
          <a:solidFill>
            <a:schemeClr val="bg1"/>
          </a:solidFill>
        </p:spPr>
        <p:txBody>
          <a:bodyPr wrap="square" rtlCol="0">
            <a:spAutoFit/>
          </a:bodyPr>
          <a:lstStyle/>
          <a:p>
            <a:r>
              <a:rPr lang="en-US" sz="1600" b="1" dirty="0"/>
              <a:t>332.882 GHz</a:t>
            </a:r>
          </a:p>
        </p:txBody>
      </p:sp>
      <p:grpSp>
        <p:nvGrpSpPr>
          <p:cNvPr id="9" name="Group 8">
            <a:extLst>
              <a:ext uri="{FF2B5EF4-FFF2-40B4-BE49-F238E27FC236}">
                <a16:creationId xmlns:a16="http://schemas.microsoft.com/office/drawing/2014/main" id="{EFF6074D-F3AA-AA52-E33C-37FB3B5E692D}"/>
              </a:ext>
            </a:extLst>
          </p:cNvPr>
          <p:cNvGrpSpPr>
            <a:grpSpLocks noChangeAspect="1"/>
          </p:cNvGrpSpPr>
          <p:nvPr/>
        </p:nvGrpSpPr>
        <p:grpSpPr>
          <a:xfrm>
            <a:off x="10044584" y="5989320"/>
            <a:ext cx="1534227" cy="640080"/>
            <a:chOff x="9288597" y="5823568"/>
            <a:chExt cx="2490795" cy="1034432"/>
          </a:xfrm>
        </p:grpSpPr>
        <p:pic>
          <p:nvPicPr>
            <p:cNvPr id="11" name="Picture 2">
              <a:extLst>
                <a:ext uri="{FF2B5EF4-FFF2-40B4-BE49-F238E27FC236}">
                  <a16:creationId xmlns:a16="http://schemas.microsoft.com/office/drawing/2014/main" id="{663BCDFC-18A2-A8F7-CF27-A351789E2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3EBE9392-92E4-DDC6-F43C-5F8DC933B4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E924DEF5-0272-ADEA-5350-C1FBC61BB1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426016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48" name="Straight Connector 1047">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54" name="Rectangle 1053">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8D0F8BD-8E4E-F515-6B54-F1C9F0411D92}"/>
              </a:ext>
            </a:extLst>
          </p:cNvPr>
          <p:cNvGrpSpPr/>
          <p:nvPr/>
        </p:nvGrpSpPr>
        <p:grpSpPr>
          <a:xfrm>
            <a:off x="-1" y="10"/>
            <a:ext cx="12192001" cy="6857989"/>
            <a:chOff x="-1" y="10"/>
            <a:chExt cx="12192001" cy="6857989"/>
          </a:xfrm>
        </p:grpSpPr>
        <p:pic>
          <p:nvPicPr>
            <p:cNvPr id="40" name="Picture 39" descr="A galaxy with stars and clouds&#10;&#10;Description automatically generated with medium confidence">
              <a:extLst>
                <a:ext uri="{FF2B5EF4-FFF2-40B4-BE49-F238E27FC236}">
                  <a16:creationId xmlns:a16="http://schemas.microsoft.com/office/drawing/2014/main" id="{60ED6476-8809-52E3-0EC8-BD1607E24530}"/>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41" name="Rectangle 40">
              <a:extLst>
                <a:ext uri="{FF2B5EF4-FFF2-40B4-BE49-F238E27FC236}">
                  <a16:creationId xmlns:a16="http://schemas.microsoft.com/office/drawing/2014/main" id="{4018D333-A421-7983-D137-4598A0BD98B0}"/>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6" name="Straight Connector 1055">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large white tower with a large antenna&#10;&#10;Description automatically generated">
            <a:extLst>
              <a:ext uri="{FF2B5EF4-FFF2-40B4-BE49-F238E27FC236}">
                <a16:creationId xmlns:a16="http://schemas.microsoft.com/office/drawing/2014/main" id="{38EF90F1-B769-F433-6D22-138EE84CB3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05" r="1" b="7005"/>
          <a:stretch/>
        </p:blipFill>
        <p:spPr>
          <a:xfrm rot="5400000">
            <a:off x="-280526" y="1736981"/>
            <a:ext cx="5148369" cy="3320327"/>
          </a:xfrm>
          <a:prstGeom prst="rect">
            <a:avLst/>
          </a:prstGeom>
        </p:spPr>
      </p:pic>
      <p:grpSp>
        <p:nvGrpSpPr>
          <p:cNvPr id="46" name="Group 45">
            <a:extLst>
              <a:ext uri="{FF2B5EF4-FFF2-40B4-BE49-F238E27FC236}">
                <a16:creationId xmlns:a16="http://schemas.microsoft.com/office/drawing/2014/main" id="{E9F75428-A2EE-DF0D-78D0-3C01CF3C8EB0}"/>
              </a:ext>
            </a:extLst>
          </p:cNvPr>
          <p:cNvGrpSpPr/>
          <p:nvPr/>
        </p:nvGrpSpPr>
        <p:grpSpPr>
          <a:xfrm>
            <a:off x="4618486" y="779771"/>
            <a:ext cx="7052304" cy="5296461"/>
            <a:chOff x="4618486" y="779771"/>
            <a:chExt cx="7052304" cy="5296461"/>
          </a:xfrm>
        </p:grpSpPr>
        <p:pic>
          <p:nvPicPr>
            <p:cNvPr id="7" name="Picture 6" descr="A graph of a graph&#10;&#10;Description automatically generated">
              <a:extLst>
                <a:ext uri="{FF2B5EF4-FFF2-40B4-BE49-F238E27FC236}">
                  <a16:creationId xmlns:a16="http://schemas.microsoft.com/office/drawing/2014/main" id="{EA4CD8A6-C113-8056-AC90-BB44D7C3B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4638" y="779771"/>
              <a:ext cx="3526152" cy="2644614"/>
            </a:xfrm>
            <a:prstGeom prst="rect">
              <a:avLst/>
            </a:prstGeom>
          </p:spPr>
        </p:pic>
        <p:pic>
          <p:nvPicPr>
            <p:cNvPr id="8" name="Picture 7" descr="A graph of a graph&#10;&#10;Description automatically generated">
              <a:extLst>
                <a:ext uri="{FF2B5EF4-FFF2-40B4-BE49-F238E27FC236}">
                  <a16:creationId xmlns:a16="http://schemas.microsoft.com/office/drawing/2014/main" id="{C86FF2A7-DB61-D0A7-A6F2-5FBC457309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486" y="779771"/>
              <a:ext cx="3526152" cy="2644614"/>
            </a:xfrm>
            <a:prstGeom prst="rect">
              <a:avLst/>
            </a:prstGeom>
          </p:spPr>
        </p:pic>
        <p:pic>
          <p:nvPicPr>
            <p:cNvPr id="45" name="Picture 44" descr="A graph with a line&#10;&#10;Description automatically generated">
              <a:extLst>
                <a:ext uri="{FF2B5EF4-FFF2-40B4-BE49-F238E27FC236}">
                  <a16:creationId xmlns:a16="http://schemas.microsoft.com/office/drawing/2014/main" id="{0D00C6AA-63E1-0043-409B-341F83F720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7302" y="3433616"/>
              <a:ext cx="3523488" cy="2642616"/>
            </a:xfrm>
            <a:prstGeom prst="rect">
              <a:avLst/>
            </a:prstGeom>
          </p:spPr>
        </p:pic>
        <p:pic>
          <p:nvPicPr>
            <p:cNvPr id="43" name="Picture 42" descr="A graph of a graph&#10;&#10;Description automatically generated">
              <a:extLst>
                <a:ext uri="{FF2B5EF4-FFF2-40B4-BE49-F238E27FC236}">
                  <a16:creationId xmlns:a16="http://schemas.microsoft.com/office/drawing/2014/main" id="{7FCA30A1-57E0-AE02-9F0A-233DE92DD4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8486" y="3433615"/>
              <a:ext cx="3523488" cy="2642616"/>
            </a:xfrm>
            <a:prstGeom prst="rect">
              <a:avLst/>
            </a:prstGeom>
          </p:spPr>
        </p:pic>
        <p:sp>
          <p:nvSpPr>
            <p:cNvPr id="34" name="TextBox 33">
              <a:extLst>
                <a:ext uri="{FF2B5EF4-FFF2-40B4-BE49-F238E27FC236}">
                  <a16:creationId xmlns:a16="http://schemas.microsoft.com/office/drawing/2014/main" id="{3CA29E06-8F80-8C9B-5F98-46D57E063601}"/>
                </a:ext>
              </a:extLst>
            </p:cNvPr>
            <p:cNvSpPr txBox="1"/>
            <p:nvPr/>
          </p:nvSpPr>
          <p:spPr>
            <a:xfrm>
              <a:off x="6804210" y="1247476"/>
              <a:ext cx="1340428" cy="646331"/>
            </a:xfrm>
            <a:prstGeom prst="rect">
              <a:avLst/>
            </a:prstGeom>
            <a:noFill/>
          </p:spPr>
          <p:txBody>
            <a:bodyPr wrap="square" rtlCol="0">
              <a:spAutoFit/>
            </a:bodyPr>
            <a:lstStyle/>
            <a:p>
              <a:r>
                <a:rPr lang="en-US" b="1" dirty="0"/>
                <a:t>L1544 Ortho</a:t>
              </a:r>
            </a:p>
          </p:txBody>
        </p:sp>
        <p:sp>
          <p:nvSpPr>
            <p:cNvPr id="36" name="TextBox 35">
              <a:extLst>
                <a:ext uri="{FF2B5EF4-FFF2-40B4-BE49-F238E27FC236}">
                  <a16:creationId xmlns:a16="http://schemas.microsoft.com/office/drawing/2014/main" id="{100DD745-7431-34D5-BCD3-23C3B2145EC8}"/>
                </a:ext>
              </a:extLst>
            </p:cNvPr>
            <p:cNvSpPr txBox="1"/>
            <p:nvPr/>
          </p:nvSpPr>
          <p:spPr>
            <a:xfrm>
              <a:off x="10330018" y="1247475"/>
              <a:ext cx="1228487" cy="646331"/>
            </a:xfrm>
            <a:prstGeom prst="rect">
              <a:avLst/>
            </a:prstGeom>
            <a:noFill/>
          </p:spPr>
          <p:txBody>
            <a:bodyPr wrap="square" rtlCol="0">
              <a:spAutoFit/>
            </a:bodyPr>
            <a:lstStyle/>
            <a:p>
              <a:r>
                <a:rPr lang="en-US" b="1" dirty="0"/>
                <a:t>L1544 Para</a:t>
              </a:r>
            </a:p>
          </p:txBody>
        </p:sp>
        <p:sp>
          <p:nvSpPr>
            <p:cNvPr id="37" name="TextBox 36">
              <a:extLst>
                <a:ext uri="{FF2B5EF4-FFF2-40B4-BE49-F238E27FC236}">
                  <a16:creationId xmlns:a16="http://schemas.microsoft.com/office/drawing/2014/main" id="{2307C1C7-2920-3719-1367-FD12606F084B}"/>
                </a:ext>
              </a:extLst>
            </p:cNvPr>
            <p:cNvSpPr txBox="1"/>
            <p:nvPr/>
          </p:nvSpPr>
          <p:spPr>
            <a:xfrm>
              <a:off x="6804210" y="3892090"/>
              <a:ext cx="1340428" cy="646331"/>
            </a:xfrm>
            <a:prstGeom prst="rect">
              <a:avLst/>
            </a:prstGeom>
            <a:noFill/>
          </p:spPr>
          <p:txBody>
            <a:bodyPr wrap="square" rtlCol="0">
              <a:spAutoFit/>
            </a:bodyPr>
            <a:lstStyle/>
            <a:p>
              <a:r>
                <a:rPr lang="en-US" b="1" dirty="0"/>
                <a:t>L1489 Ortho</a:t>
              </a:r>
            </a:p>
          </p:txBody>
        </p:sp>
        <p:sp>
          <p:nvSpPr>
            <p:cNvPr id="38" name="TextBox 37">
              <a:extLst>
                <a:ext uri="{FF2B5EF4-FFF2-40B4-BE49-F238E27FC236}">
                  <a16:creationId xmlns:a16="http://schemas.microsoft.com/office/drawing/2014/main" id="{E09DF610-5901-9CD9-398A-02C7475FB9CD}"/>
                </a:ext>
              </a:extLst>
            </p:cNvPr>
            <p:cNvSpPr txBox="1"/>
            <p:nvPr/>
          </p:nvSpPr>
          <p:spPr>
            <a:xfrm>
              <a:off x="10330362" y="3892089"/>
              <a:ext cx="1228143" cy="646331"/>
            </a:xfrm>
            <a:prstGeom prst="rect">
              <a:avLst/>
            </a:prstGeom>
            <a:noFill/>
          </p:spPr>
          <p:txBody>
            <a:bodyPr wrap="square" rtlCol="0">
              <a:spAutoFit/>
            </a:bodyPr>
            <a:lstStyle/>
            <a:p>
              <a:r>
                <a:rPr lang="en-US" b="1" dirty="0"/>
                <a:t>L1489 Para</a:t>
              </a:r>
            </a:p>
          </p:txBody>
        </p:sp>
      </p:grpSp>
      <p:grpSp>
        <p:nvGrpSpPr>
          <p:cNvPr id="2" name="Group 1">
            <a:extLst>
              <a:ext uri="{FF2B5EF4-FFF2-40B4-BE49-F238E27FC236}">
                <a16:creationId xmlns:a16="http://schemas.microsoft.com/office/drawing/2014/main" id="{D4623365-61C1-2A82-582E-FD9684562743}"/>
              </a:ext>
            </a:extLst>
          </p:cNvPr>
          <p:cNvGrpSpPr>
            <a:grpSpLocks noChangeAspect="1"/>
          </p:cNvGrpSpPr>
          <p:nvPr/>
        </p:nvGrpSpPr>
        <p:grpSpPr>
          <a:xfrm>
            <a:off x="10044584" y="5989320"/>
            <a:ext cx="1534227" cy="640080"/>
            <a:chOff x="9288597" y="5823568"/>
            <a:chExt cx="2490795" cy="1034432"/>
          </a:xfrm>
        </p:grpSpPr>
        <p:pic>
          <p:nvPicPr>
            <p:cNvPr id="3" name="Picture 2">
              <a:extLst>
                <a:ext uri="{FF2B5EF4-FFF2-40B4-BE49-F238E27FC236}">
                  <a16:creationId xmlns:a16="http://schemas.microsoft.com/office/drawing/2014/main" id="{B736F9BC-FF8E-2D67-E5D0-C8060647BA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1B3F77C-5201-8530-7FA9-38522CF18A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4D7DBBED-CED8-48BD-34E9-218777126F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296616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421DEE7-F04E-C5CC-1F43-FE0449DE3DD2}"/>
              </a:ext>
            </a:extLst>
          </p:cNvPr>
          <p:cNvGrpSpPr/>
          <p:nvPr/>
        </p:nvGrpSpPr>
        <p:grpSpPr>
          <a:xfrm>
            <a:off x="-1" y="10"/>
            <a:ext cx="12192001" cy="6857989"/>
            <a:chOff x="-1" y="10"/>
            <a:chExt cx="12192001" cy="6857989"/>
          </a:xfrm>
        </p:grpSpPr>
        <p:pic>
          <p:nvPicPr>
            <p:cNvPr id="23" name="Picture 22" descr="A galaxy with stars and clouds&#10;&#10;Description automatically generated with medium confidence">
              <a:extLst>
                <a:ext uri="{FF2B5EF4-FFF2-40B4-BE49-F238E27FC236}">
                  <a16:creationId xmlns:a16="http://schemas.microsoft.com/office/drawing/2014/main" id="{CB97A0DF-FADA-E12A-93C8-0BAED4843006}"/>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24" name="Rectangle 23">
              <a:extLst>
                <a:ext uri="{FF2B5EF4-FFF2-40B4-BE49-F238E27FC236}">
                  <a16:creationId xmlns:a16="http://schemas.microsoft.com/office/drawing/2014/main" id="{5C93695A-1125-9CC3-A1B4-677CDE363E70}"/>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6C2CB12-A7D7-78B8-1C4F-2CAE60CB19E0}"/>
              </a:ext>
            </a:extLst>
          </p:cNvPr>
          <p:cNvSpPr>
            <a:spLocks noGrp="1"/>
          </p:cNvSpPr>
          <p:nvPr>
            <p:ph type="title"/>
          </p:nvPr>
        </p:nvSpPr>
        <p:spPr>
          <a:xfrm>
            <a:off x="560689" y="4838226"/>
            <a:ext cx="3695699" cy="1508356"/>
          </a:xfrm>
        </p:spPr>
        <p:txBody>
          <a:bodyPr anchor="ctr">
            <a:normAutofit/>
          </a:bodyPr>
          <a:lstStyle/>
          <a:p>
            <a:r>
              <a:rPr lang="en-US" dirty="0"/>
              <a:t>Vpol vs Hpol</a:t>
            </a:r>
          </a:p>
        </p:txBody>
      </p:sp>
      <p:cxnSp>
        <p:nvCxnSpPr>
          <p:cNvPr id="14" name="Straight Connector 13">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71333" y="480557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03A8F0D-E3C3-C84E-2751-924C8960B14C}"/>
              </a:ext>
            </a:extLst>
          </p:cNvPr>
          <p:cNvSpPr>
            <a:spLocks noGrp="1"/>
          </p:cNvSpPr>
          <p:nvPr>
            <p:ph idx="1"/>
          </p:nvPr>
        </p:nvSpPr>
        <p:spPr>
          <a:xfrm>
            <a:off x="4689998" y="4816984"/>
            <a:ext cx="6902996" cy="1508361"/>
          </a:xfrm>
        </p:spPr>
        <p:txBody>
          <a:bodyPr anchor="ctr">
            <a:normAutofit/>
          </a:bodyPr>
          <a:lstStyle/>
          <a:p>
            <a:pPr marL="0" indent="0">
              <a:buNone/>
            </a:pPr>
            <a:r>
              <a:rPr lang="en-US" sz="2400" dirty="0"/>
              <a:t>We were unable to explain differences between the polarizations of the telescope.</a:t>
            </a:r>
          </a:p>
        </p:txBody>
      </p:sp>
      <p:cxnSp>
        <p:nvCxnSpPr>
          <p:cNvPr id="16" name="Straight Connector 15">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71500" y="638377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4419600" y="4818858"/>
            <a:ext cx="0" cy="155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C4B782-0CE7-3E00-5456-B54EDD741A40}"/>
              </a:ext>
            </a:extLst>
          </p:cNvPr>
          <p:cNvGrpSpPr/>
          <p:nvPr/>
        </p:nvGrpSpPr>
        <p:grpSpPr>
          <a:xfrm>
            <a:off x="490544" y="438956"/>
            <a:ext cx="11210910" cy="4208837"/>
            <a:chOff x="457200" y="365760"/>
            <a:chExt cx="11210910" cy="4208837"/>
          </a:xfrm>
        </p:grpSpPr>
        <p:sp>
          <p:nvSpPr>
            <p:cNvPr id="3" name="Rectangle 2">
              <a:extLst>
                <a:ext uri="{FF2B5EF4-FFF2-40B4-BE49-F238E27FC236}">
                  <a16:creationId xmlns:a16="http://schemas.microsoft.com/office/drawing/2014/main" id="{6E182645-95E0-AAB0-61CB-BB93ADBC7BCD}"/>
                </a:ext>
              </a:extLst>
            </p:cNvPr>
            <p:cNvSpPr/>
            <p:nvPr/>
          </p:nvSpPr>
          <p:spPr>
            <a:xfrm rot="16200000">
              <a:off x="8875540" y="1814864"/>
              <a:ext cx="4204501" cy="131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20ED7F-AB8A-FE6D-ED55-785288C2FD9B}"/>
                </a:ext>
              </a:extLst>
            </p:cNvPr>
            <p:cNvSpPr/>
            <p:nvPr/>
          </p:nvSpPr>
          <p:spPr>
            <a:xfrm>
              <a:off x="457200" y="3259631"/>
              <a:ext cx="11028722" cy="1314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5212761-A6E9-4370-B84E-7ACEB2C4A0B8}"/>
                </a:ext>
              </a:extLst>
            </p:cNvPr>
            <p:cNvPicPr>
              <a:picLocks noChangeAspect="1"/>
            </p:cNvPicPr>
            <p:nvPr/>
          </p:nvPicPr>
          <p:blipFill>
            <a:blip r:embed="rId4">
              <a:extLst>
                <a:ext uri="{28A0092B-C50C-407E-A947-70E740481C1C}">
                  <a14:useLocalDpi xmlns:a14="http://schemas.microsoft.com/office/drawing/2010/main" val="0"/>
                </a:ext>
              </a:extLst>
            </a:blip>
            <a:srcRect l="3295" r="3295"/>
            <a:stretch/>
          </p:blipFill>
          <p:spPr>
            <a:xfrm>
              <a:off x="457201" y="365760"/>
              <a:ext cx="11028722" cy="3542031"/>
            </a:xfrm>
            <a:prstGeom prst="rect">
              <a:avLst/>
            </a:prstGeom>
          </p:spPr>
        </p:pic>
        <p:sp>
          <p:nvSpPr>
            <p:cNvPr id="6" name="TextBox 5">
              <a:extLst>
                <a:ext uri="{FF2B5EF4-FFF2-40B4-BE49-F238E27FC236}">
                  <a16:creationId xmlns:a16="http://schemas.microsoft.com/office/drawing/2014/main" id="{BB2249DB-C2B3-23A0-75B4-84CC3F7AF237}"/>
                </a:ext>
              </a:extLst>
            </p:cNvPr>
            <p:cNvSpPr txBox="1"/>
            <p:nvPr/>
          </p:nvSpPr>
          <p:spPr>
            <a:xfrm>
              <a:off x="10727475" y="1676680"/>
              <a:ext cx="923274" cy="369332"/>
            </a:xfrm>
            <a:prstGeom prst="rect">
              <a:avLst/>
            </a:prstGeom>
            <a:noFill/>
          </p:spPr>
          <p:txBody>
            <a:bodyPr wrap="square" rtlCol="0">
              <a:spAutoFit/>
            </a:bodyPr>
            <a:lstStyle/>
            <a:p>
              <a:r>
                <a:rPr lang="en-US" b="1" dirty="0"/>
                <a:t>Vpol</a:t>
              </a:r>
            </a:p>
          </p:txBody>
        </p:sp>
        <p:sp>
          <p:nvSpPr>
            <p:cNvPr id="7" name="TextBox 6">
              <a:extLst>
                <a:ext uri="{FF2B5EF4-FFF2-40B4-BE49-F238E27FC236}">
                  <a16:creationId xmlns:a16="http://schemas.microsoft.com/office/drawing/2014/main" id="{6BB24AAB-FA24-7923-5CCB-B9527F609331}"/>
                </a:ext>
              </a:extLst>
            </p:cNvPr>
            <p:cNvSpPr txBox="1"/>
            <p:nvPr/>
          </p:nvSpPr>
          <p:spPr>
            <a:xfrm>
              <a:off x="10744836" y="2862482"/>
              <a:ext cx="923274" cy="354082"/>
            </a:xfrm>
            <a:prstGeom prst="rect">
              <a:avLst/>
            </a:prstGeom>
            <a:noFill/>
          </p:spPr>
          <p:txBody>
            <a:bodyPr wrap="square" rtlCol="0">
              <a:spAutoFit/>
            </a:bodyPr>
            <a:lstStyle/>
            <a:p>
              <a:r>
                <a:rPr lang="en-US" b="1" dirty="0"/>
                <a:t>Hpol</a:t>
              </a:r>
            </a:p>
          </p:txBody>
        </p:sp>
        <p:sp>
          <p:nvSpPr>
            <p:cNvPr id="10" name="Left Brace 9">
              <a:extLst>
                <a:ext uri="{FF2B5EF4-FFF2-40B4-BE49-F238E27FC236}">
                  <a16:creationId xmlns:a16="http://schemas.microsoft.com/office/drawing/2014/main" id="{1C552DAB-DC6A-2C32-7308-E4AB822909A2}"/>
                </a:ext>
              </a:extLst>
            </p:cNvPr>
            <p:cNvSpPr/>
            <p:nvPr/>
          </p:nvSpPr>
          <p:spPr>
            <a:xfrm rot="16200000">
              <a:off x="3200974" y="2253581"/>
              <a:ext cx="175329" cy="3506575"/>
            </a:xfrm>
            <a:prstGeom prst="leftBrace">
              <a:avLst/>
            </a:prstGeom>
            <a:noFill/>
            <a:ln>
              <a:solidFill>
                <a:srgbClr val="DC14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DC143C"/>
                  </a:solidFill>
                </a:ln>
                <a:solidFill>
                  <a:srgbClr val="DC143C"/>
                </a:solidFill>
              </a:endParaRPr>
            </a:p>
          </p:txBody>
        </p:sp>
        <p:sp>
          <p:nvSpPr>
            <p:cNvPr id="13" name="Left Brace 12">
              <a:extLst>
                <a:ext uri="{FF2B5EF4-FFF2-40B4-BE49-F238E27FC236}">
                  <a16:creationId xmlns:a16="http://schemas.microsoft.com/office/drawing/2014/main" id="{E4C3C848-DE97-E715-2ACD-5E278B43DCBB}"/>
                </a:ext>
              </a:extLst>
            </p:cNvPr>
            <p:cNvSpPr/>
            <p:nvPr/>
          </p:nvSpPr>
          <p:spPr>
            <a:xfrm rot="16200000">
              <a:off x="6055699" y="2998729"/>
              <a:ext cx="175329" cy="2016281"/>
            </a:xfrm>
            <a:prstGeom prst="leftBrace">
              <a:avLst/>
            </a:prstGeom>
            <a:noFill/>
            <a:ln>
              <a:solidFill>
                <a:srgbClr val="483D8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DC143C"/>
                  </a:solidFill>
                </a:ln>
                <a:solidFill>
                  <a:srgbClr val="DC143C"/>
                </a:solidFill>
              </a:endParaRPr>
            </a:p>
          </p:txBody>
        </p:sp>
        <p:sp>
          <p:nvSpPr>
            <p:cNvPr id="15" name="Left Brace 14">
              <a:extLst>
                <a:ext uri="{FF2B5EF4-FFF2-40B4-BE49-F238E27FC236}">
                  <a16:creationId xmlns:a16="http://schemas.microsoft.com/office/drawing/2014/main" id="{C9F54449-D903-001C-7E89-E8653D689382}"/>
                </a:ext>
              </a:extLst>
            </p:cNvPr>
            <p:cNvSpPr/>
            <p:nvPr/>
          </p:nvSpPr>
          <p:spPr>
            <a:xfrm rot="16200000">
              <a:off x="8906678" y="2258598"/>
              <a:ext cx="175329" cy="3506575"/>
            </a:xfrm>
            <a:prstGeom prst="leftBrace">
              <a:avLst/>
            </a:prstGeom>
            <a:noFill/>
            <a:ln>
              <a:solidFill>
                <a:srgbClr val="228B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DC143C"/>
                  </a:solidFill>
                </a:ln>
                <a:solidFill>
                  <a:srgbClr val="DC143C"/>
                </a:solidFill>
              </a:endParaRPr>
            </a:p>
          </p:txBody>
        </p:sp>
        <p:sp>
          <p:nvSpPr>
            <p:cNvPr id="17" name="TextBox 16">
              <a:extLst>
                <a:ext uri="{FF2B5EF4-FFF2-40B4-BE49-F238E27FC236}">
                  <a16:creationId xmlns:a16="http://schemas.microsoft.com/office/drawing/2014/main" id="{657B8120-FBCC-8E40-2DE1-B07E44D1590F}"/>
                </a:ext>
              </a:extLst>
            </p:cNvPr>
            <p:cNvSpPr txBox="1"/>
            <p:nvPr/>
          </p:nvSpPr>
          <p:spPr>
            <a:xfrm>
              <a:off x="2336585" y="4137815"/>
              <a:ext cx="1904108" cy="354082"/>
            </a:xfrm>
            <a:prstGeom prst="rect">
              <a:avLst/>
            </a:prstGeom>
            <a:noFill/>
          </p:spPr>
          <p:txBody>
            <a:bodyPr wrap="square" rtlCol="0">
              <a:spAutoFit/>
            </a:bodyPr>
            <a:lstStyle/>
            <a:p>
              <a:pPr algn="ctr"/>
              <a:r>
                <a:rPr lang="en-US" b="1" dirty="0"/>
                <a:t>Tsys Upper Limit</a:t>
              </a:r>
            </a:p>
          </p:txBody>
        </p:sp>
        <p:sp>
          <p:nvSpPr>
            <p:cNvPr id="19" name="TextBox 18">
              <a:extLst>
                <a:ext uri="{FF2B5EF4-FFF2-40B4-BE49-F238E27FC236}">
                  <a16:creationId xmlns:a16="http://schemas.microsoft.com/office/drawing/2014/main" id="{E1BF6D1A-EA0E-4262-E64A-709640A48D07}"/>
                </a:ext>
              </a:extLst>
            </p:cNvPr>
            <p:cNvSpPr txBox="1"/>
            <p:nvPr/>
          </p:nvSpPr>
          <p:spPr>
            <a:xfrm>
              <a:off x="5191310" y="4132237"/>
              <a:ext cx="1904108" cy="354082"/>
            </a:xfrm>
            <a:prstGeom prst="rect">
              <a:avLst/>
            </a:prstGeom>
            <a:noFill/>
          </p:spPr>
          <p:txBody>
            <a:bodyPr wrap="square" rtlCol="0">
              <a:spAutoFit/>
            </a:bodyPr>
            <a:lstStyle/>
            <a:p>
              <a:pPr algn="ctr"/>
              <a:r>
                <a:rPr lang="en-US" b="1" dirty="0"/>
                <a:t>Baseline Order</a:t>
              </a:r>
            </a:p>
          </p:txBody>
        </p:sp>
        <p:sp>
          <p:nvSpPr>
            <p:cNvPr id="20" name="TextBox 19">
              <a:extLst>
                <a:ext uri="{FF2B5EF4-FFF2-40B4-BE49-F238E27FC236}">
                  <a16:creationId xmlns:a16="http://schemas.microsoft.com/office/drawing/2014/main" id="{EF63F01F-EE9C-FF77-7175-4E0BDCD26581}"/>
                </a:ext>
              </a:extLst>
            </p:cNvPr>
            <p:cNvSpPr txBox="1"/>
            <p:nvPr/>
          </p:nvSpPr>
          <p:spPr>
            <a:xfrm>
              <a:off x="7688606" y="4137815"/>
              <a:ext cx="2611472" cy="369332"/>
            </a:xfrm>
            <a:prstGeom prst="rect">
              <a:avLst/>
            </a:prstGeom>
            <a:noFill/>
          </p:spPr>
          <p:txBody>
            <a:bodyPr wrap="square" rtlCol="0">
              <a:spAutoFit/>
            </a:bodyPr>
            <a:lstStyle/>
            <a:p>
              <a:pPr algn="ctr"/>
              <a:r>
                <a:rPr lang="en-US" b="1" dirty="0"/>
                <a:t>Baseline Range Width</a:t>
              </a:r>
            </a:p>
          </p:txBody>
        </p:sp>
      </p:grpSp>
      <p:grpSp>
        <p:nvGrpSpPr>
          <p:cNvPr id="11" name="Group 10">
            <a:extLst>
              <a:ext uri="{FF2B5EF4-FFF2-40B4-BE49-F238E27FC236}">
                <a16:creationId xmlns:a16="http://schemas.microsoft.com/office/drawing/2014/main" id="{180C926C-759C-79B6-81CD-D49F6570CF2A}"/>
              </a:ext>
            </a:extLst>
          </p:cNvPr>
          <p:cNvGrpSpPr>
            <a:grpSpLocks noChangeAspect="1"/>
          </p:cNvGrpSpPr>
          <p:nvPr/>
        </p:nvGrpSpPr>
        <p:grpSpPr>
          <a:xfrm>
            <a:off x="10044584" y="5989320"/>
            <a:ext cx="1534227" cy="640080"/>
            <a:chOff x="9288597" y="5823568"/>
            <a:chExt cx="2490795" cy="1034432"/>
          </a:xfrm>
        </p:grpSpPr>
        <p:pic>
          <p:nvPicPr>
            <p:cNvPr id="12" name="Picture 2">
              <a:extLst>
                <a:ext uri="{FF2B5EF4-FFF2-40B4-BE49-F238E27FC236}">
                  <a16:creationId xmlns:a16="http://schemas.microsoft.com/office/drawing/2014/main" id="{2A6BEE16-308E-510A-B90B-515EDA8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D77FF375-4F43-B6A6-B361-DE78F54498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a:extLst>
                <a:ext uri="{FF2B5EF4-FFF2-40B4-BE49-F238E27FC236}">
                  <a16:creationId xmlns:a16="http://schemas.microsoft.com/office/drawing/2014/main" id="{4C78BBED-3357-F1BB-CB19-BDB24F25F9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5120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F14E13-1923-411D-9A16-1C28898D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3427AA09-2B1C-7ED7-63E4-280E88796712}"/>
              </a:ext>
            </a:extLst>
          </p:cNvPr>
          <p:cNvGrpSpPr/>
          <p:nvPr/>
        </p:nvGrpSpPr>
        <p:grpSpPr>
          <a:xfrm>
            <a:off x="-1" y="10"/>
            <a:ext cx="12192001" cy="6857989"/>
            <a:chOff x="-1" y="10"/>
            <a:chExt cx="12192001" cy="6857989"/>
          </a:xfrm>
        </p:grpSpPr>
        <p:pic>
          <p:nvPicPr>
            <p:cNvPr id="41" name="Picture 40" descr="A galaxy with stars and clouds&#10;&#10;Description automatically generated with medium confidence">
              <a:extLst>
                <a:ext uri="{FF2B5EF4-FFF2-40B4-BE49-F238E27FC236}">
                  <a16:creationId xmlns:a16="http://schemas.microsoft.com/office/drawing/2014/main" id="{F08638AD-0850-E3CB-8F58-3E745AFB0606}"/>
                </a:ext>
              </a:extLst>
            </p:cNvPr>
            <p:cNvPicPr>
              <a:picLocks noChangeAspect="1"/>
            </p:cNvPicPr>
            <p:nvPr/>
          </p:nvPicPr>
          <p:blipFill rotWithShape="1">
            <a:blip r:embed="rId2">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42" name="Rectangle 41">
              <a:extLst>
                <a:ext uri="{FF2B5EF4-FFF2-40B4-BE49-F238E27FC236}">
                  <a16:creationId xmlns:a16="http://schemas.microsoft.com/office/drawing/2014/main" id="{B4F14462-693D-BC1D-24D5-5A3F040B6620}"/>
                </a:ext>
              </a:extLst>
            </p:cNvPr>
            <p:cNvSpPr/>
            <p:nvPr/>
          </p:nvSpPr>
          <p:spPr>
            <a:xfrm>
              <a:off x="307848" y="228600"/>
              <a:ext cx="11576304" cy="6400800"/>
            </a:xfrm>
            <a:prstGeom prst="rect">
              <a:avLst/>
            </a:prstGeom>
            <a:solidFill>
              <a:srgbClr val="F7F2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6F8FFC3-31E2-F2B4-5FEE-D7204D745111}"/>
              </a:ext>
            </a:extLst>
          </p:cNvPr>
          <p:cNvSpPr>
            <a:spLocks noGrp="1"/>
          </p:cNvSpPr>
          <p:nvPr>
            <p:ph type="title"/>
          </p:nvPr>
        </p:nvSpPr>
        <p:spPr>
          <a:xfrm>
            <a:off x="592075" y="4778145"/>
            <a:ext cx="3695699" cy="1508356"/>
          </a:xfrm>
        </p:spPr>
        <p:txBody>
          <a:bodyPr anchor="ctr">
            <a:normAutofit/>
          </a:bodyPr>
          <a:lstStyle/>
          <a:p>
            <a:r>
              <a:rPr lang="en-US" dirty="0"/>
              <a:t>Conclusions</a:t>
            </a:r>
          </a:p>
        </p:txBody>
      </p:sp>
      <p:cxnSp>
        <p:nvCxnSpPr>
          <p:cNvPr id="14" name="Straight Connector 13">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71333" y="486828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A9A46B-95FE-62BD-48EB-5B4533933BA1}"/>
              </a:ext>
            </a:extLst>
          </p:cNvPr>
          <p:cNvSpPr>
            <a:spLocks noGrp="1"/>
          </p:cNvSpPr>
          <p:nvPr>
            <p:ph idx="1"/>
          </p:nvPr>
        </p:nvSpPr>
        <p:spPr>
          <a:xfrm>
            <a:off x="4728315" y="5033562"/>
            <a:ext cx="6902996" cy="1508361"/>
          </a:xfrm>
        </p:spPr>
        <p:txBody>
          <a:bodyPr anchor="ctr">
            <a:normAutofit/>
          </a:bodyPr>
          <a:lstStyle/>
          <a:p>
            <a:pPr marL="0" indent="0">
              <a:lnSpc>
                <a:spcPct val="110000"/>
              </a:lnSpc>
              <a:buNone/>
            </a:pPr>
            <a:r>
              <a:rPr lang="en-US" sz="2400" dirty="0"/>
              <a:t>Column density ratios obtained from RADEX models are not consistent with either chemical model.</a:t>
            </a:r>
          </a:p>
          <a:p>
            <a:pPr>
              <a:lnSpc>
                <a:spcPct val="110000"/>
              </a:lnSpc>
            </a:pPr>
            <a:endParaRPr lang="en-US" sz="1700" dirty="0"/>
          </a:p>
        </p:txBody>
      </p:sp>
      <p:cxnSp>
        <p:nvCxnSpPr>
          <p:cNvPr id="16" name="Straight Connector 15">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4419600" y="4868386"/>
            <a:ext cx="0" cy="141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descr="A graph with red and blue lines&#10;&#10;Description automatically generated">
            <a:extLst>
              <a:ext uri="{FF2B5EF4-FFF2-40B4-BE49-F238E27FC236}">
                <a16:creationId xmlns:a16="http://schemas.microsoft.com/office/drawing/2014/main" id="{9920E398-F8E5-AC55-C94F-343E20546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34" y="535727"/>
            <a:ext cx="4535403" cy="4032504"/>
          </a:xfrm>
          <a:prstGeom prst="rect">
            <a:avLst/>
          </a:prstGeom>
        </p:spPr>
      </p:pic>
      <p:grpSp>
        <p:nvGrpSpPr>
          <p:cNvPr id="6" name="Group 5">
            <a:extLst>
              <a:ext uri="{FF2B5EF4-FFF2-40B4-BE49-F238E27FC236}">
                <a16:creationId xmlns:a16="http://schemas.microsoft.com/office/drawing/2014/main" id="{75A44AC2-727F-7310-48CE-5E34DE88AB8E}"/>
              </a:ext>
            </a:extLst>
          </p:cNvPr>
          <p:cNvGrpSpPr/>
          <p:nvPr/>
        </p:nvGrpSpPr>
        <p:grpSpPr>
          <a:xfrm>
            <a:off x="5392581" y="535727"/>
            <a:ext cx="6272726" cy="4032513"/>
            <a:chOff x="5480133" y="535727"/>
            <a:chExt cx="6272726" cy="4032513"/>
          </a:xfrm>
        </p:grpSpPr>
        <p:pic>
          <p:nvPicPr>
            <p:cNvPr id="28" name="Picture 27" descr="A graph with lines and numbers&#10;&#10;Description automatically generated">
              <a:extLst>
                <a:ext uri="{FF2B5EF4-FFF2-40B4-BE49-F238E27FC236}">
                  <a16:creationId xmlns:a16="http://schemas.microsoft.com/office/drawing/2014/main" id="{538B73B0-FBE4-C11B-9A92-1DD2D1274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133" y="535728"/>
              <a:ext cx="4425705" cy="4032512"/>
            </a:xfrm>
            <a:prstGeom prst="rect">
              <a:avLst/>
            </a:prstGeom>
          </p:spPr>
        </p:pic>
        <p:sp>
          <p:nvSpPr>
            <p:cNvPr id="30" name="Rectangle 29">
              <a:extLst>
                <a:ext uri="{FF2B5EF4-FFF2-40B4-BE49-F238E27FC236}">
                  <a16:creationId xmlns:a16="http://schemas.microsoft.com/office/drawing/2014/main" id="{B676C7E5-9DA1-35B5-6EE5-8A20742E6765}"/>
                </a:ext>
              </a:extLst>
            </p:cNvPr>
            <p:cNvSpPr/>
            <p:nvPr/>
          </p:nvSpPr>
          <p:spPr>
            <a:xfrm>
              <a:off x="6155989" y="2112598"/>
              <a:ext cx="3243043" cy="1085850"/>
            </a:xfrm>
            <a:prstGeom prst="rect">
              <a:avLst/>
            </a:prstGeom>
            <a:solidFill>
              <a:srgbClr val="9ACD32">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39A72000-3313-589D-9B6C-1CBB81C63CB7}"/>
                </a:ext>
              </a:extLst>
            </p:cNvPr>
            <p:cNvCxnSpPr>
              <a:cxnSpLocks/>
            </p:cNvCxnSpPr>
            <p:nvPr/>
          </p:nvCxnSpPr>
          <p:spPr>
            <a:xfrm>
              <a:off x="6155989" y="2112598"/>
              <a:ext cx="3243043" cy="0"/>
            </a:xfrm>
            <a:prstGeom prst="line">
              <a:avLst/>
            </a:prstGeom>
            <a:ln w="38100">
              <a:solidFill>
                <a:srgbClr val="6495ED"/>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F35CD15-32E2-1188-CBD5-6AD8BD40D74C}"/>
                </a:ext>
              </a:extLst>
            </p:cNvPr>
            <p:cNvSpPr/>
            <p:nvPr/>
          </p:nvSpPr>
          <p:spPr>
            <a:xfrm rot="16200000">
              <a:off x="8739464" y="1681571"/>
              <a:ext cx="4032512" cy="174082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7046A95-A922-5C0E-52EC-155DC4035892}"/>
                </a:ext>
              </a:extLst>
            </p:cNvPr>
            <p:cNvSpPr txBox="1"/>
            <p:nvPr/>
          </p:nvSpPr>
          <p:spPr>
            <a:xfrm>
              <a:off x="9824817" y="1806453"/>
              <a:ext cx="1928042" cy="646331"/>
            </a:xfrm>
            <a:prstGeom prst="rect">
              <a:avLst/>
            </a:prstGeom>
            <a:noFill/>
          </p:spPr>
          <p:txBody>
            <a:bodyPr wrap="square" rtlCol="0">
              <a:spAutoFit/>
            </a:bodyPr>
            <a:lstStyle/>
            <a:p>
              <a:r>
                <a:rPr lang="en-US" b="1" dirty="0"/>
                <a:t>Statistical Ratio (Proton Hop)</a:t>
              </a:r>
            </a:p>
          </p:txBody>
        </p:sp>
        <p:cxnSp>
          <p:nvCxnSpPr>
            <p:cNvPr id="37" name="Straight Arrow Connector 36">
              <a:extLst>
                <a:ext uri="{FF2B5EF4-FFF2-40B4-BE49-F238E27FC236}">
                  <a16:creationId xmlns:a16="http://schemas.microsoft.com/office/drawing/2014/main" id="{C5842168-A078-AC92-DB79-F5631D7B04FC}"/>
                </a:ext>
              </a:extLst>
            </p:cNvPr>
            <p:cNvCxnSpPr/>
            <p:nvPr/>
          </p:nvCxnSpPr>
          <p:spPr>
            <a:xfrm flipH="1">
              <a:off x="9464445" y="2112598"/>
              <a:ext cx="365760" cy="0"/>
            </a:xfrm>
            <a:prstGeom prst="straightConnector1">
              <a:avLst/>
            </a:prstGeom>
            <a:ln w="57150">
              <a:solidFill>
                <a:srgbClr val="6495ED"/>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7E6BD37-72F8-BF9B-1DD6-B10B1CCB5AB3}"/>
                </a:ext>
              </a:extLst>
            </p:cNvPr>
            <p:cNvCxnSpPr/>
            <p:nvPr/>
          </p:nvCxnSpPr>
          <p:spPr>
            <a:xfrm flipH="1">
              <a:off x="9464445" y="2618058"/>
              <a:ext cx="365760" cy="0"/>
            </a:xfrm>
            <a:prstGeom prst="straightConnector1">
              <a:avLst/>
            </a:prstGeom>
            <a:ln w="57150">
              <a:solidFill>
                <a:srgbClr val="9ACD3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4653213-C62B-8BA4-AD8D-ACE13B6A1D3A}"/>
                </a:ext>
              </a:extLst>
            </p:cNvPr>
            <p:cNvSpPr txBox="1"/>
            <p:nvPr/>
          </p:nvSpPr>
          <p:spPr>
            <a:xfrm>
              <a:off x="9766448" y="2336540"/>
              <a:ext cx="1928042" cy="461088"/>
            </a:xfrm>
            <a:prstGeom prst="rect">
              <a:avLst/>
            </a:prstGeom>
            <a:noFill/>
          </p:spPr>
          <p:txBody>
            <a:bodyPr wrap="square" rtlCol="0">
              <a:spAutoFit/>
            </a:bodyPr>
            <a:lstStyle/>
            <a:p>
              <a:pPr>
                <a:lnSpc>
                  <a:spcPct val="150000"/>
                </a:lnSpc>
              </a:pPr>
              <a:r>
                <a:rPr lang="en-US" b="1" dirty="0"/>
                <a:t>Spin Scrambling</a:t>
              </a:r>
            </a:p>
          </p:txBody>
        </p:sp>
      </p:grpSp>
      <p:grpSp>
        <p:nvGrpSpPr>
          <p:cNvPr id="5" name="Group 4">
            <a:extLst>
              <a:ext uri="{FF2B5EF4-FFF2-40B4-BE49-F238E27FC236}">
                <a16:creationId xmlns:a16="http://schemas.microsoft.com/office/drawing/2014/main" id="{9B020F94-0987-D8F4-E3B1-F5C6098EBAFA}"/>
              </a:ext>
            </a:extLst>
          </p:cNvPr>
          <p:cNvGrpSpPr>
            <a:grpSpLocks noChangeAspect="1"/>
          </p:cNvGrpSpPr>
          <p:nvPr/>
        </p:nvGrpSpPr>
        <p:grpSpPr>
          <a:xfrm>
            <a:off x="10044584" y="5989320"/>
            <a:ext cx="1534227" cy="640080"/>
            <a:chOff x="9288597" y="5823568"/>
            <a:chExt cx="2490795" cy="1034432"/>
          </a:xfrm>
        </p:grpSpPr>
        <p:pic>
          <p:nvPicPr>
            <p:cNvPr id="7" name="Picture 2">
              <a:extLst>
                <a:ext uri="{FF2B5EF4-FFF2-40B4-BE49-F238E27FC236}">
                  <a16:creationId xmlns:a16="http://schemas.microsoft.com/office/drawing/2014/main" id="{DE45B062-74B0-3C65-DC9F-FB97C44644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D444F26-3B0B-B076-E9EA-A3F60AA74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DB9F57BC-14C7-BA58-6A3A-4B9DA7BC91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34476" y="5977043"/>
              <a:ext cx="744916" cy="688752"/>
            </a:xfrm>
            <a:prstGeom prst="rect">
              <a:avLst/>
            </a:prstGeom>
          </p:spPr>
        </p:pic>
      </p:grpSp>
    </p:spTree>
    <p:extLst>
      <p:ext uri="{BB962C8B-B14F-4D97-AF65-F5344CB8AC3E}">
        <p14:creationId xmlns:p14="http://schemas.microsoft.com/office/powerpoint/2010/main" val="265213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alaxy with stars and clouds&#10;&#10;Description automatically generated with medium confidence">
            <a:extLst>
              <a:ext uri="{FF2B5EF4-FFF2-40B4-BE49-F238E27FC236}">
                <a16:creationId xmlns:a16="http://schemas.microsoft.com/office/drawing/2014/main" id="{EAFA7CEB-A83B-805F-A445-6C13E9F88980}"/>
              </a:ext>
            </a:extLst>
          </p:cNvPr>
          <p:cNvPicPr>
            <a:picLocks noChangeAspect="1"/>
          </p:cNvPicPr>
          <p:nvPr/>
        </p:nvPicPr>
        <p:blipFill rotWithShape="1">
          <a:blip r:embed="rId3">
            <a:extLst>
              <a:ext uri="{28A0092B-C50C-407E-A947-70E740481C1C}">
                <a14:useLocalDpi xmlns:a14="http://schemas.microsoft.com/office/drawing/2010/main" val="0"/>
              </a:ext>
            </a:extLst>
          </a:blip>
          <a:srcRect t="642" b="11468"/>
          <a:stretch/>
        </p:blipFill>
        <p:spPr>
          <a:xfrm>
            <a:off x="-1" y="10"/>
            <a:ext cx="12192001" cy="6857989"/>
          </a:xfrm>
          <a:prstGeom prst="rect">
            <a:avLst/>
          </a:prstGeom>
        </p:spPr>
      </p:pic>
      <p:sp>
        <p:nvSpPr>
          <p:cNvPr id="87" name="Rectangle 86">
            <a:extLst>
              <a:ext uri="{FF2B5EF4-FFF2-40B4-BE49-F238E27FC236}">
                <a16:creationId xmlns:a16="http://schemas.microsoft.com/office/drawing/2014/main" id="{0201E0F5-610E-4FD9-AB5E-070695DB1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90322" y="1290319"/>
            <a:ext cx="6858002" cy="4277360"/>
          </a:xfrm>
          <a:prstGeom prst="rect">
            <a:avLst/>
          </a:prstGeom>
          <a:gradFill flip="none" rotWithShape="1">
            <a:gsLst>
              <a:gs pos="0">
                <a:srgbClr val="000000">
                  <a:alpha val="0"/>
                </a:srgbClr>
              </a:gs>
              <a:gs pos="43000">
                <a:srgbClr val="000000">
                  <a:alpha val="23000"/>
                </a:srgbClr>
              </a:gs>
              <a:gs pos="100000">
                <a:srgbClr val="000000">
                  <a:alpha val="3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7BCAA0D-5EB2-4E14-BDFE-07A3F3504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780937" y="446946"/>
            <a:ext cx="6858002" cy="5964106"/>
          </a:xfrm>
          <a:prstGeom prst="rect">
            <a:avLst/>
          </a:prstGeom>
          <a:gradFill flip="none" rotWithShape="1">
            <a:gsLst>
              <a:gs pos="0">
                <a:srgbClr val="000000">
                  <a:alpha val="0"/>
                </a:srgbClr>
              </a:gs>
              <a:gs pos="49000">
                <a:srgbClr val="000000">
                  <a:alpha val="23000"/>
                </a:srgbClr>
              </a:gs>
              <a:gs pos="100000">
                <a:srgbClr val="000000">
                  <a:alpha val="4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2EAC1-6C17-1948-4471-51871026405F}"/>
              </a:ext>
            </a:extLst>
          </p:cNvPr>
          <p:cNvSpPr>
            <a:spLocks noGrp="1"/>
          </p:cNvSpPr>
          <p:nvPr>
            <p:ph type="ctrTitle"/>
          </p:nvPr>
        </p:nvSpPr>
        <p:spPr>
          <a:xfrm>
            <a:off x="5604111" y="1872363"/>
            <a:ext cx="6057898" cy="4135529"/>
          </a:xfrm>
        </p:spPr>
        <p:txBody>
          <a:bodyPr anchor="b">
            <a:normAutofit/>
          </a:bodyPr>
          <a:lstStyle/>
          <a:p>
            <a:pPr algn="r"/>
            <a:r>
              <a:rPr lang="en-US" sz="8000" b="1" dirty="0">
                <a:solidFill>
                  <a:srgbClr val="FFFFFF"/>
                </a:solidFill>
              </a:rPr>
              <a:t>Thank You!</a:t>
            </a:r>
          </a:p>
        </p:txBody>
      </p:sp>
      <p:cxnSp>
        <p:nvCxnSpPr>
          <p:cNvPr id="91" name="Straight Connector 90">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74"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74"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E9047A6-112E-E881-8C41-B87A7AF3C85A}"/>
              </a:ext>
            </a:extLst>
          </p:cNvPr>
          <p:cNvGrpSpPr/>
          <p:nvPr/>
        </p:nvGrpSpPr>
        <p:grpSpPr>
          <a:xfrm>
            <a:off x="9648357" y="5938774"/>
            <a:ext cx="2043967" cy="754335"/>
            <a:chOff x="9288597" y="5823568"/>
            <a:chExt cx="2490795" cy="1034432"/>
          </a:xfrm>
        </p:grpSpPr>
        <p:pic>
          <p:nvPicPr>
            <p:cNvPr id="13" name="Picture 2">
              <a:extLst>
                <a:ext uri="{FF2B5EF4-FFF2-40B4-BE49-F238E27FC236}">
                  <a16:creationId xmlns:a16="http://schemas.microsoft.com/office/drawing/2014/main" id="{C45D5B09-C2FD-F0A9-A551-89091D9373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597" y="5823568"/>
              <a:ext cx="745844" cy="9957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21C4FAC8-4C85-A167-3620-D4C38E6D0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5451" y="5934286"/>
              <a:ext cx="876944" cy="923714"/>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693A550D-15AF-197D-A8DF-28E759A2D4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34476" y="5977043"/>
              <a:ext cx="744916" cy="688752"/>
            </a:xfrm>
            <a:prstGeom prst="rect">
              <a:avLst/>
            </a:prstGeom>
          </p:spPr>
        </p:pic>
      </p:grpSp>
      <p:sp>
        <p:nvSpPr>
          <p:cNvPr id="16" name="TextBox 15">
            <a:extLst>
              <a:ext uri="{FF2B5EF4-FFF2-40B4-BE49-F238E27FC236}">
                <a16:creationId xmlns:a16="http://schemas.microsoft.com/office/drawing/2014/main" id="{2DF571C7-294B-CEB9-B793-DBE598B5E94D}"/>
              </a:ext>
            </a:extLst>
          </p:cNvPr>
          <p:cNvSpPr txBox="1"/>
          <p:nvPr/>
        </p:nvSpPr>
        <p:spPr>
          <a:xfrm>
            <a:off x="10318674" y="6572573"/>
            <a:ext cx="6132442" cy="215444"/>
          </a:xfrm>
          <a:prstGeom prst="rect">
            <a:avLst/>
          </a:prstGeom>
          <a:noFill/>
        </p:spPr>
        <p:txBody>
          <a:bodyPr wrap="square">
            <a:spAutoFit/>
          </a:bodyPr>
          <a:lstStyle/>
          <a:p>
            <a:r>
              <a:rPr lang="en-US" sz="800" dirty="0">
                <a:solidFill>
                  <a:schemeClr val="bg1"/>
                </a:solidFill>
              </a:rPr>
              <a:t>Image Credit: S. Ziegenbalg</a:t>
            </a:r>
          </a:p>
        </p:txBody>
      </p:sp>
    </p:spTree>
    <p:extLst>
      <p:ext uri="{BB962C8B-B14F-4D97-AF65-F5344CB8AC3E}">
        <p14:creationId xmlns:p14="http://schemas.microsoft.com/office/powerpoint/2010/main" val="3000701735"/>
      </p:ext>
    </p:extLst>
  </p:cSld>
  <p:clrMapOvr>
    <a:masterClrMapping/>
  </p:clrMapOvr>
</p:sld>
</file>

<file path=ppt/theme/theme1.xml><?xml version="1.0" encoding="utf-8"?>
<a:theme xmlns:a="http://schemas.openxmlformats.org/drawingml/2006/main" name="AlignmentVTI">
  <a:themeElements>
    <a:clrScheme name="Alignment">
      <a:dk1>
        <a:sysClr val="windowText" lastClr="000000"/>
      </a:dk1>
      <a:lt1>
        <a:sysClr val="window" lastClr="FFFFFF"/>
      </a:lt1>
      <a:dk2>
        <a:srgbClr val="3B3D38"/>
      </a:dk2>
      <a:lt2>
        <a:srgbClr val="F7F2EE"/>
      </a:lt2>
      <a:accent1>
        <a:srgbClr val="928A63"/>
      </a:accent1>
      <a:accent2>
        <a:srgbClr val="B57B6B"/>
      </a:accent2>
      <a:accent3>
        <a:srgbClr val="9E8484"/>
      </a:accent3>
      <a:accent4>
        <a:srgbClr val="7C8A75"/>
      </a:accent4>
      <a:accent5>
        <a:srgbClr val="8C8578"/>
      </a:accent5>
      <a:accent6>
        <a:srgbClr val="A18563"/>
      </a:accent6>
      <a:hlink>
        <a:srgbClr val="B57B6B"/>
      </a:hlink>
      <a:folHlink>
        <a:srgbClr val="7C8A75"/>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e9764e1-9d56-49ce-b586-8eaf9dac53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89ECADC98A444E967E92D3970EC329" ma:contentTypeVersion="9" ma:contentTypeDescription="Create a new document." ma:contentTypeScope="" ma:versionID="37aed0e667c1e9a877a627c497d69fc7">
  <xsd:schema xmlns:xsd="http://www.w3.org/2001/XMLSchema" xmlns:xs="http://www.w3.org/2001/XMLSchema" xmlns:p="http://schemas.microsoft.com/office/2006/metadata/properties" xmlns:ns3="ea5ebdcc-98d4-44cf-ab22-0c3af3acef53" xmlns:ns4="5e9764e1-9d56-49ce-b586-8eaf9dac53c1" targetNamespace="http://schemas.microsoft.com/office/2006/metadata/properties" ma:root="true" ma:fieldsID="79ab166d56d631fa532c6dbda4f46c3b" ns3:_="" ns4:_="">
    <xsd:import namespace="ea5ebdcc-98d4-44cf-ab22-0c3af3acef53"/>
    <xsd:import namespace="5e9764e1-9d56-49ce-b586-8eaf9dac53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5ebdcc-98d4-44cf-ab22-0c3af3acef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64e1-9d56-49ce-b586-8eaf9dac53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B3DA9B-59C3-4D2C-8AF4-6CC33EB4F5E1}">
  <ds:schemaRefs>
    <ds:schemaRef ds:uri="http://schemas.microsoft.com/sharepoint/v3/contenttype/forms"/>
  </ds:schemaRefs>
</ds:datastoreItem>
</file>

<file path=customXml/itemProps2.xml><?xml version="1.0" encoding="utf-8"?>
<ds:datastoreItem xmlns:ds="http://schemas.openxmlformats.org/officeDocument/2006/customXml" ds:itemID="{67EF31AB-6719-4886-809D-F8DE5AA83B1E}">
  <ds:schemaRefs>
    <ds:schemaRef ds:uri="http://schemas.microsoft.com/office/2006/metadata/properties"/>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5e9764e1-9d56-49ce-b586-8eaf9dac53c1"/>
    <ds:schemaRef ds:uri="ea5ebdcc-98d4-44cf-ab22-0c3af3acef53"/>
  </ds:schemaRefs>
</ds:datastoreItem>
</file>

<file path=customXml/itemProps3.xml><?xml version="1.0" encoding="utf-8"?>
<ds:datastoreItem xmlns:ds="http://schemas.openxmlformats.org/officeDocument/2006/customXml" ds:itemID="{522EA6CF-B729-41A6-B653-C1D3C3C4B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5ebdcc-98d4-44cf-ab22-0c3af3acef53"/>
    <ds:schemaRef ds:uri="5e9764e1-9d56-49ce-b586-8eaf9dac5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15243</TotalTime>
  <Words>508</Words>
  <Application>Microsoft Office PowerPoint</Application>
  <PresentationFormat>Widescreen</PresentationFormat>
  <Paragraphs>51</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Batang</vt:lpstr>
      <vt:lpstr>Amasis MT Pro Black</vt:lpstr>
      <vt:lpstr>Aptos</vt:lpstr>
      <vt:lpstr>Arial</vt:lpstr>
      <vt:lpstr>Avenir Next LT Pro Light</vt:lpstr>
      <vt:lpstr>Noto serif</vt:lpstr>
      <vt:lpstr>Symbol</vt:lpstr>
      <vt:lpstr>AlignmentVTI</vt:lpstr>
      <vt:lpstr>A Survey of NH2D in Prestellar Cores in the Taurus Molecular Cloud</vt:lpstr>
      <vt:lpstr>Prestellar Cores</vt:lpstr>
      <vt:lpstr>Dense Gas Tracers</vt:lpstr>
      <vt:lpstr>Ortho States:</vt:lpstr>
      <vt:lpstr>Goals</vt:lpstr>
      <vt:lpstr>PowerPoint Presentation</vt:lpstr>
      <vt:lpstr>Vpol vs Hpol</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NH2D in Prestellar Cores in the Taurus Molecular Cloud</dc:title>
  <dc:creator>Wilde, Aurora E - (aurorawilde)</dc:creator>
  <cp:lastModifiedBy>Michelle A. Coe</cp:lastModifiedBy>
  <cp:revision>15</cp:revision>
  <dcterms:created xsi:type="dcterms:W3CDTF">2024-03-15T20:37:30Z</dcterms:created>
  <dcterms:modified xsi:type="dcterms:W3CDTF">2024-04-09T21:19:36Z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0x0101001289ECADC98A444E967E92D3970EC329</vt:lpwstr>
  </property>
</Properties>
</file>